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Bobby Jones" charset="1" panose="00000000000000000000"/>
      <p:regular r:id="rId22"/>
    </p:embeddedFont>
    <p:embeddedFont>
      <p:font typeface="Times New Roman Bold" charset="1" panose="02030802070405020303"/>
      <p:regular r:id="rId23"/>
    </p:embeddedFont>
    <p:embeddedFont>
      <p:font typeface="Times New Roman" charset="1" panose="02030502070405020303"/>
      <p:regular r:id="rId24"/>
    </p:embeddedFont>
    <p:embeddedFont>
      <p:font typeface="Livvic" charset="1" panose="00000000000000000000"/>
      <p:regular r:id="rId25"/>
    </p:embeddedFont>
    <p:embeddedFont>
      <p:font typeface="Noto Sans Bold" charset="1" panose="020B0802040504020204"/>
      <p:regular r:id="rId26"/>
    </p:embeddedFont>
    <p:embeddedFont>
      <p:font typeface="Noto Serif Display" charset="1" panose="02020502080505020204"/>
      <p:regular r:id="rId27"/>
    </p:embeddedFont>
    <p:embeddedFont>
      <p:font typeface="DejaVu Serif Bold" charset="1" panose="02060803050605020204"/>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457665" y="-170095"/>
            <a:ext cx="9317532" cy="10711683"/>
            <a:chOff x="0" y="0"/>
            <a:chExt cx="2454000" cy="2821184"/>
          </a:xfrm>
        </p:grpSpPr>
        <p:sp>
          <p:nvSpPr>
            <p:cNvPr name="Freeform 4" id="4"/>
            <p:cNvSpPr/>
            <p:nvPr/>
          </p:nvSpPr>
          <p:spPr>
            <a:xfrm flipH="false" flipV="false" rot="0">
              <a:off x="0" y="0"/>
              <a:ext cx="2454000" cy="2821184"/>
            </a:xfrm>
            <a:custGeom>
              <a:avLst/>
              <a:gdLst/>
              <a:ahLst/>
              <a:cxnLst/>
              <a:rect r="r" b="b" t="t" l="l"/>
              <a:pathLst>
                <a:path h="2821184" w="2454000">
                  <a:moveTo>
                    <a:pt x="0" y="0"/>
                  </a:moveTo>
                  <a:lnTo>
                    <a:pt x="2454000" y="0"/>
                  </a:lnTo>
                  <a:lnTo>
                    <a:pt x="2454000" y="2821184"/>
                  </a:lnTo>
                  <a:lnTo>
                    <a:pt x="0" y="2821184"/>
                  </a:lnTo>
                  <a:close/>
                </a:path>
              </a:pathLst>
            </a:custGeom>
            <a:solidFill>
              <a:srgbClr val="093362">
                <a:alpha val="80000"/>
              </a:srgbClr>
            </a:solidFill>
          </p:spPr>
        </p:sp>
        <p:sp>
          <p:nvSpPr>
            <p:cNvPr name="TextBox 5" id="5"/>
            <p:cNvSpPr txBox="true"/>
            <p:nvPr/>
          </p:nvSpPr>
          <p:spPr>
            <a:xfrm>
              <a:off x="0" y="-47625"/>
              <a:ext cx="2454000" cy="286880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326433" y="2019330"/>
            <a:ext cx="6289316" cy="1839625"/>
          </a:xfrm>
          <a:custGeom>
            <a:avLst/>
            <a:gdLst/>
            <a:ahLst/>
            <a:cxnLst/>
            <a:rect r="r" b="b" t="t" l="l"/>
            <a:pathLst>
              <a:path h="1839625" w="6289316">
                <a:moveTo>
                  <a:pt x="0" y="0"/>
                </a:moveTo>
                <a:lnTo>
                  <a:pt x="6289316" y="0"/>
                </a:lnTo>
                <a:lnTo>
                  <a:pt x="6289316" y="1839625"/>
                </a:lnTo>
                <a:lnTo>
                  <a:pt x="0" y="1839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786453" y="625468"/>
            <a:ext cx="6829296" cy="1270000"/>
          </a:xfrm>
          <a:prstGeom prst="rect">
            <a:avLst/>
          </a:prstGeom>
        </p:spPr>
        <p:txBody>
          <a:bodyPr anchor="t" rtlCol="false" tIns="0" lIns="0" bIns="0" rIns="0">
            <a:spAutoFit/>
          </a:bodyPr>
          <a:lstStyle/>
          <a:p>
            <a:pPr algn="ctr">
              <a:lnSpc>
                <a:spcPts val="4850"/>
              </a:lnSpc>
            </a:pPr>
            <a:r>
              <a:rPr lang="en-US" sz="5000">
                <a:solidFill>
                  <a:srgbClr val="FFFFFF"/>
                </a:solidFill>
                <a:latin typeface="Bobby Jones"/>
                <a:ea typeface="Bobby Jones"/>
                <a:cs typeface="Bobby Jones"/>
                <a:sym typeface="Bobby Jones"/>
              </a:rPr>
              <a:t>ỨNG DỤNG DỰ BÁO THỜI TIẾT TRÊN ANDROID</a:t>
            </a:r>
          </a:p>
        </p:txBody>
      </p:sp>
      <p:sp>
        <p:nvSpPr>
          <p:cNvPr name="TextBox 8" id="8"/>
          <p:cNvSpPr txBox="true"/>
          <p:nvPr/>
        </p:nvSpPr>
        <p:spPr>
          <a:xfrm rot="0">
            <a:off x="877238" y="5580248"/>
            <a:ext cx="3712964" cy="1069341"/>
          </a:xfrm>
          <a:prstGeom prst="rect">
            <a:avLst/>
          </a:prstGeom>
        </p:spPr>
        <p:txBody>
          <a:bodyPr anchor="t" rtlCol="false" tIns="0" lIns="0" bIns="0" rIns="0">
            <a:spAutoFit/>
          </a:bodyPr>
          <a:lstStyle/>
          <a:p>
            <a:pPr algn="ctr">
              <a:lnSpc>
                <a:spcPts val="4059"/>
              </a:lnSpc>
            </a:pPr>
            <a:r>
              <a:rPr lang="en-US" sz="2899" b="true">
                <a:solidFill>
                  <a:srgbClr val="FFFFFF"/>
                </a:solidFill>
                <a:latin typeface="Times New Roman Bold"/>
                <a:ea typeface="Times New Roman Bold"/>
                <a:cs typeface="Times New Roman Bold"/>
                <a:sym typeface="Times New Roman Bold"/>
              </a:rPr>
              <a:t>Giảng viên hướng dẫn:</a:t>
            </a:r>
          </a:p>
          <a:p>
            <a:pPr algn="ctr">
              <a:lnSpc>
                <a:spcPts val="4059"/>
              </a:lnSpc>
              <a:spcBef>
                <a:spcPct val="0"/>
              </a:spcBef>
            </a:pPr>
            <a:r>
              <a:rPr lang="en-US" b="true" sz="2899">
                <a:solidFill>
                  <a:srgbClr val="FFFFFF"/>
                </a:solidFill>
                <a:latin typeface="Times New Roman Bold"/>
                <a:ea typeface="Times New Roman Bold"/>
                <a:cs typeface="Times New Roman Bold"/>
                <a:sym typeface="Times New Roman Bold"/>
              </a:rPr>
              <a:t>TTHS. Kiều Tuấn Dũng</a:t>
            </a:r>
          </a:p>
        </p:txBody>
      </p:sp>
      <p:sp>
        <p:nvSpPr>
          <p:cNvPr name="TextBox 9" id="9"/>
          <p:cNvSpPr txBox="true"/>
          <p:nvPr/>
        </p:nvSpPr>
        <p:spPr>
          <a:xfrm rot="0">
            <a:off x="226834" y="7124699"/>
            <a:ext cx="5013772" cy="2133601"/>
          </a:xfrm>
          <a:prstGeom prst="rect">
            <a:avLst/>
          </a:prstGeom>
        </p:spPr>
        <p:txBody>
          <a:bodyPr anchor="t" rtlCol="false" tIns="0" lIns="0" bIns="0" rIns="0">
            <a:spAutoFit/>
          </a:bodyPr>
          <a:lstStyle/>
          <a:p>
            <a:pPr algn="ctr">
              <a:lnSpc>
                <a:spcPts val="4199"/>
              </a:lnSpc>
            </a:pPr>
            <a:r>
              <a:rPr lang="en-US" sz="2999">
                <a:solidFill>
                  <a:srgbClr val="FFFFFF"/>
                </a:solidFill>
                <a:latin typeface="Times New Roman"/>
                <a:ea typeface="Times New Roman"/>
                <a:cs typeface="Times New Roman"/>
                <a:sym typeface="Times New Roman"/>
              </a:rPr>
              <a:t>Nhóm sinh viên thực hiện:</a:t>
            </a:r>
          </a:p>
          <a:p>
            <a:pPr algn="ctr">
              <a:lnSpc>
                <a:spcPts val="4199"/>
              </a:lnSpc>
            </a:pPr>
            <a:r>
              <a:rPr lang="en-US" sz="2999">
                <a:solidFill>
                  <a:srgbClr val="FFFFFF"/>
                </a:solidFill>
                <a:latin typeface="Times New Roman"/>
                <a:ea typeface="Times New Roman"/>
                <a:cs typeface="Times New Roman"/>
                <a:sym typeface="Times New Roman"/>
              </a:rPr>
              <a:t>Lê Đức Hùng</a:t>
            </a:r>
          </a:p>
          <a:p>
            <a:pPr algn="ctr">
              <a:lnSpc>
                <a:spcPts val="4199"/>
              </a:lnSpc>
            </a:pPr>
            <a:r>
              <a:rPr lang="en-US" sz="2999">
                <a:solidFill>
                  <a:srgbClr val="FFFFFF"/>
                </a:solidFill>
                <a:latin typeface="Times New Roman"/>
                <a:ea typeface="Times New Roman"/>
                <a:cs typeface="Times New Roman"/>
                <a:sym typeface="Times New Roman"/>
              </a:rPr>
              <a:t>Đỗ Trần Hùng</a:t>
            </a:r>
          </a:p>
          <a:p>
            <a:pPr algn="ctr">
              <a:lnSpc>
                <a:spcPts val="4199"/>
              </a:lnSpc>
              <a:spcBef>
                <a:spcPct val="0"/>
              </a:spcBef>
            </a:pPr>
            <a:r>
              <a:rPr lang="en-US" sz="2999">
                <a:solidFill>
                  <a:srgbClr val="FFFFFF"/>
                </a:solidFill>
                <a:latin typeface="Times New Roman"/>
                <a:ea typeface="Times New Roman"/>
                <a:cs typeface="Times New Roman"/>
                <a:sym typeface="Times New Roman"/>
              </a:rPr>
              <a:t>Thái Duy Đức</a:t>
            </a:r>
          </a:p>
        </p:txBody>
      </p:sp>
      <p:sp>
        <p:nvSpPr>
          <p:cNvPr name="TextBox 10" id="10"/>
          <p:cNvSpPr txBox="true"/>
          <p:nvPr/>
        </p:nvSpPr>
        <p:spPr>
          <a:xfrm rot="0">
            <a:off x="226834" y="4254782"/>
            <a:ext cx="8375552" cy="1792606"/>
          </a:xfrm>
          <a:prstGeom prst="rect">
            <a:avLst/>
          </a:prstGeom>
        </p:spPr>
        <p:txBody>
          <a:bodyPr anchor="t" rtlCol="false" tIns="0" lIns="0" bIns="0" rIns="0">
            <a:spAutoFit/>
          </a:bodyPr>
          <a:lstStyle/>
          <a:p>
            <a:pPr algn="ctr">
              <a:lnSpc>
                <a:spcPts val="4619"/>
              </a:lnSpc>
            </a:pPr>
            <a:r>
              <a:rPr lang="en-US" sz="3299">
                <a:solidFill>
                  <a:srgbClr val="FFFFFF"/>
                </a:solidFill>
                <a:latin typeface="Times New Roman"/>
                <a:ea typeface="Times New Roman"/>
                <a:cs typeface="Times New Roman"/>
                <a:sym typeface="Times New Roman"/>
              </a:rPr>
              <a:t>Môn học: Phát triên ứng dụng cho các thiết bị di dộng</a:t>
            </a:r>
          </a:p>
          <a:p>
            <a:pPr algn="ctr">
              <a:lnSpc>
                <a:spcPts val="4619"/>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9655" y="1028700"/>
            <a:ext cx="2987770" cy="6356958"/>
          </a:xfrm>
          <a:custGeom>
            <a:avLst/>
            <a:gdLst/>
            <a:ahLst/>
            <a:cxnLst/>
            <a:rect r="r" b="b" t="t" l="l"/>
            <a:pathLst>
              <a:path h="6356958" w="2987770">
                <a:moveTo>
                  <a:pt x="0" y="0"/>
                </a:moveTo>
                <a:lnTo>
                  <a:pt x="2987770" y="0"/>
                </a:lnTo>
                <a:lnTo>
                  <a:pt x="2987770" y="6356958"/>
                </a:lnTo>
                <a:lnTo>
                  <a:pt x="0" y="6356958"/>
                </a:lnTo>
                <a:lnTo>
                  <a:pt x="0" y="0"/>
                </a:lnTo>
                <a:close/>
              </a:path>
            </a:pathLst>
          </a:custGeom>
          <a:blipFill>
            <a:blip r:embed="rId2"/>
            <a:stretch>
              <a:fillRect l="0" t="0" r="0" b="0"/>
            </a:stretch>
          </a:blipFill>
        </p:spPr>
      </p:sp>
      <p:sp>
        <p:nvSpPr>
          <p:cNvPr name="Freeform 3" id="3"/>
          <p:cNvSpPr/>
          <p:nvPr/>
        </p:nvSpPr>
        <p:spPr>
          <a:xfrm flipH="false" flipV="false" rot="0">
            <a:off x="12802746" y="1028700"/>
            <a:ext cx="2963932" cy="6356958"/>
          </a:xfrm>
          <a:custGeom>
            <a:avLst/>
            <a:gdLst/>
            <a:ahLst/>
            <a:cxnLst/>
            <a:rect r="r" b="b" t="t" l="l"/>
            <a:pathLst>
              <a:path h="6356958" w="2963932">
                <a:moveTo>
                  <a:pt x="0" y="0"/>
                </a:moveTo>
                <a:lnTo>
                  <a:pt x="2963932" y="0"/>
                </a:lnTo>
                <a:lnTo>
                  <a:pt x="2963932" y="6356958"/>
                </a:lnTo>
                <a:lnTo>
                  <a:pt x="0" y="6356958"/>
                </a:lnTo>
                <a:lnTo>
                  <a:pt x="0" y="0"/>
                </a:lnTo>
                <a:close/>
              </a:path>
            </a:pathLst>
          </a:custGeom>
          <a:blipFill>
            <a:blip r:embed="rId3"/>
            <a:stretch>
              <a:fillRect l="0" t="0" r="0" b="0"/>
            </a:stretch>
          </a:blipFill>
        </p:spPr>
      </p:sp>
      <p:sp>
        <p:nvSpPr>
          <p:cNvPr name="Freeform 4" id="4"/>
          <p:cNvSpPr/>
          <p:nvPr/>
        </p:nvSpPr>
        <p:spPr>
          <a:xfrm flipH="false" flipV="false" rot="0">
            <a:off x="7098772" y="1028700"/>
            <a:ext cx="2979824" cy="6356958"/>
          </a:xfrm>
          <a:custGeom>
            <a:avLst/>
            <a:gdLst/>
            <a:ahLst/>
            <a:cxnLst/>
            <a:rect r="r" b="b" t="t" l="l"/>
            <a:pathLst>
              <a:path h="6356958" w="2979824">
                <a:moveTo>
                  <a:pt x="0" y="0"/>
                </a:moveTo>
                <a:lnTo>
                  <a:pt x="2979824" y="0"/>
                </a:lnTo>
                <a:lnTo>
                  <a:pt x="2979824" y="6356958"/>
                </a:lnTo>
                <a:lnTo>
                  <a:pt x="0" y="6356958"/>
                </a:lnTo>
                <a:lnTo>
                  <a:pt x="0" y="0"/>
                </a:lnTo>
                <a:close/>
              </a:path>
            </a:pathLst>
          </a:custGeom>
          <a:blipFill>
            <a:blip r:embed="rId4"/>
            <a:stretch>
              <a:fillRect l="0" t="0" r="0" b="0"/>
            </a:stretch>
          </a:blipFill>
        </p:spPr>
      </p:sp>
      <p:sp>
        <p:nvSpPr>
          <p:cNvPr name="TextBox 5" id="5"/>
          <p:cNvSpPr txBox="true"/>
          <p:nvPr/>
        </p:nvSpPr>
        <p:spPr>
          <a:xfrm rot="0">
            <a:off x="1180411" y="8135669"/>
            <a:ext cx="3406259" cy="398780"/>
          </a:xfrm>
          <a:prstGeom prst="rect">
            <a:avLst/>
          </a:prstGeom>
        </p:spPr>
        <p:txBody>
          <a:bodyPr anchor="t" rtlCol="false" tIns="0" lIns="0" bIns="0" rIns="0">
            <a:spAutoFit/>
          </a:bodyPr>
          <a:lstStyle/>
          <a:p>
            <a:pPr algn="ctr">
              <a:lnSpc>
                <a:spcPts val="3220"/>
              </a:lnSpc>
            </a:pPr>
            <a:r>
              <a:rPr lang="en-US" sz="2300" b="true">
                <a:solidFill>
                  <a:srgbClr val="000000"/>
                </a:solidFill>
                <a:latin typeface="DejaVu Serif Bold"/>
                <a:ea typeface="DejaVu Serif Bold"/>
                <a:cs typeface="DejaVu Serif Bold"/>
                <a:sym typeface="DejaVu Serif Bold"/>
              </a:rPr>
              <a:t>Màn hình đăng nhập</a:t>
            </a:r>
          </a:p>
        </p:txBody>
      </p:sp>
      <p:sp>
        <p:nvSpPr>
          <p:cNvPr name="TextBox 6" id="6"/>
          <p:cNvSpPr txBox="true"/>
          <p:nvPr/>
        </p:nvSpPr>
        <p:spPr>
          <a:xfrm rot="0">
            <a:off x="12489440" y="8135669"/>
            <a:ext cx="4917162" cy="398780"/>
          </a:xfrm>
          <a:prstGeom prst="rect">
            <a:avLst/>
          </a:prstGeom>
        </p:spPr>
        <p:txBody>
          <a:bodyPr anchor="t" rtlCol="false" tIns="0" lIns="0" bIns="0" rIns="0">
            <a:spAutoFit/>
          </a:bodyPr>
          <a:lstStyle/>
          <a:p>
            <a:pPr algn="ctr">
              <a:lnSpc>
                <a:spcPts val="3220"/>
              </a:lnSpc>
            </a:pPr>
            <a:r>
              <a:rPr lang="en-US" sz="2300" b="true">
                <a:solidFill>
                  <a:srgbClr val="000000"/>
                </a:solidFill>
                <a:latin typeface="DejaVu Serif Bold"/>
                <a:ea typeface="DejaVu Serif Bold"/>
                <a:cs typeface="DejaVu Serif Bold"/>
                <a:sym typeface="DejaVu Serif Bold"/>
              </a:rPr>
              <a:t>Màn hình tìm kiếm thành phố</a:t>
            </a:r>
          </a:p>
        </p:txBody>
      </p:sp>
      <p:sp>
        <p:nvSpPr>
          <p:cNvPr name="TextBox 7" id="7"/>
          <p:cNvSpPr txBox="true"/>
          <p:nvPr/>
        </p:nvSpPr>
        <p:spPr>
          <a:xfrm rot="0">
            <a:off x="9139238" y="4953317"/>
            <a:ext cx="9525" cy="332740"/>
          </a:xfrm>
          <a:prstGeom prst="rect">
            <a:avLst/>
          </a:prstGeom>
        </p:spPr>
        <p:txBody>
          <a:bodyPr anchor="t" rtlCol="false" tIns="0" lIns="0" bIns="0" rIns="0">
            <a:spAutoFit/>
          </a:bodyPr>
          <a:lstStyle/>
          <a:p>
            <a:pPr algn="ctr">
              <a:lnSpc>
                <a:spcPts val="2659"/>
              </a:lnSpc>
              <a:spcBef>
                <a:spcPct val="0"/>
              </a:spcBef>
            </a:pPr>
          </a:p>
        </p:txBody>
      </p:sp>
      <p:sp>
        <p:nvSpPr>
          <p:cNvPr name="TextBox 8" id="8"/>
          <p:cNvSpPr txBox="true"/>
          <p:nvPr/>
        </p:nvSpPr>
        <p:spPr>
          <a:xfrm rot="0">
            <a:off x="6910290" y="8135669"/>
            <a:ext cx="3062049" cy="398780"/>
          </a:xfrm>
          <a:prstGeom prst="rect">
            <a:avLst/>
          </a:prstGeom>
        </p:spPr>
        <p:txBody>
          <a:bodyPr anchor="t" rtlCol="false" tIns="0" lIns="0" bIns="0" rIns="0">
            <a:spAutoFit/>
          </a:bodyPr>
          <a:lstStyle/>
          <a:p>
            <a:pPr algn="ctr">
              <a:lnSpc>
                <a:spcPts val="3220"/>
              </a:lnSpc>
              <a:spcBef>
                <a:spcPct val="0"/>
              </a:spcBef>
            </a:pPr>
            <a:r>
              <a:rPr lang="en-US" b="true" sz="2300">
                <a:solidFill>
                  <a:srgbClr val="000000"/>
                </a:solidFill>
                <a:latin typeface="DejaVu Serif Bold"/>
                <a:ea typeface="DejaVu Serif Bold"/>
                <a:cs typeface="DejaVu Serif Bold"/>
                <a:sym typeface="DejaVu Serif Bold"/>
              </a:rPr>
              <a:t>Màn hình  đăng ký</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469499" y="487066"/>
            <a:ext cx="2963932" cy="6356958"/>
          </a:xfrm>
          <a:custGeom>
            <a:avLst/>
            <a:gdLst/>
            <a:ahLst/>
            <a:cxnLst/>
            <a:rect r="r" b="b" t="t" l="l"/>
            <a:pathLst>
              <a:path h="6356958" w="2963932">
                <a:moveTo>
                  <a:pt x="0" y="0"/>
                </a:moveTo>
                <a:lnTo>
                  <a:pt x="2963931" y="0"/>
                </a:lnTo>
                <a:lnTo>
                  <a:pt x="2963931" y="6356958"/>
                </a:lnTo>
                <a:lnTo>
                  <a:pt x="0" y="6356958"/>
                </a:lnTo>
                <a:lnTo>
                  <a:pt x="0" y="0"/>
                </a:lnTo>
                <a:close/>
              </a:path>
            </a:pathLst>
          </a:custGeom>
          <a:blipFill>
            <a:blip r:embed="rId2"/>
            <a:stretch>
              <a:fillRect l="0" t="0" r="0" b="0"/>
            </a:stretch>
          </a:blipFill>
        </p:spPr>
      </p:sp>
      <p:sp>
        <p:nvSpPr>
          <p:cNvPr name="Freeform 3" id="3"/>
          <p:cNvSpPr/>
          <p:nvPr/>
        </p:nvSpPr>
        <p:spPr>
          <a:xfrm flipH="false" flipV="false" rot="0">
            <a:off x="6667574" y="487066"/>
            <a:ext cx="2987770" cy="6356958"/>
          </a:xfrm>
          <a:custGeom>
            <a:avLst/>
            <a:gdLst/>
            <a:ahLst/>
            <a:cxnLst/>
            <a:rect r="r" b="b" t="t" l="l"/>
            <a:pathLst>
              <a:path h="6356958" w="2987770">
                <a:moveTo>
                  <a:pt x="0" y="0"/>
                </a:moveTo>
                <a:lnTo>
                  <a:pt x="2987770" y="0"/>
                </a:lnTo>
                <a:lnTo>
                  <a:pt x="2987770" y="6356958"/>
                </a:lnTo>
                <a:lnTo>
                  <a:pt x="0" y="6356958"/>
                </a:lnTo>
                <a:lnTo>
                  <a:pt x="0" y="0"/>
                </a:lnTo>
                <a:close/>
              </a:path>
            </a:pathLst>
          </a:custGeom>
          <a:blipFill>
            <a:blip r:embed="rId3"/>
            <a:stretch>
              <a:fillRect l="0" t="0" r="0" b="0"/>
            </a:stretch>
          </a:blipFill>
        </p:spPr>
      </p:sp>
      <p:sp>
        <p:nvSpPr>
          <p:cNvPr name="Freeform 4" id="4"/>
          <p:cNvSpPr/>
          <p:nvPr/>
        </p:nvSpPr>
        <p:spPr>
          <a:xfrm flipH="false" flipV="false" rot="0">
            <a:off x="1028700" y="487066"/>
            <a:ext cx="3083125" cy="6356958"/>
          </a:xfrm>
          <a:custGeom>
            <a:avLst/>
            <a:gdLst/>
            <a:ahLst/>
            <a:cxnLst/>
            <a:rect r="r" b="b" t="t" l="l"/>
            <a:pathLst>
              <a:path h="6356958" w="3083125">
                <a:moveTo>
                  <a:pt x="0" y="0"/>
                </a:moveTo>
                <a:lnTo>
                  <a:pt x="3083125" y="0"/>
                </a:lnTo>
                <a:lnTo>
                  <a:pt x="3083125" y="6356958"/>
                </a:lnTo>
                <a:lnTo>
                  <a:pt x="0" y="6356958"/>
                </a:lnTo>
                <a:lnTo>
                  <a:pt x="0" y="0"/>
                </a:lnTo>
                <a:close/>
              </a:path>
            </a:pathLst>
          </a:custGeom>
          <a:blipFill>
            <a:blip r:embed="rId4"/>
            <a:stretch>
              <a:fillRect l="0" t="0" r="0" b="0"/>
            </a:stretch>
          </a:blipFill>
        </p:spPr>
      </p:sp>
      <p:sp>
        <p:nvSpPr>
          <p:cNvPr name="TextBox 5" id="5"/>
          <p:cNvSpPr txBox="true"/>
          <p:nvPr/>
        </p:nvSpPr>
        <p:spPr>
          <a:xfrm rot="0">
            <a:off x="387931" y="7115177"/>
            <a:ext cx="4357688" cy="398778"/>
          </a:xfrm>
          <a:prstGeom prst="rect">
            <a:avLst/>
          </a:prstGeom>
        </p:spPr>
        <p:txBody>
          <a:bodyPr anchor="t" rtlCol="false" tIns="0" lIns="0" bIns="0" rIns="0">
            <a:spAutoFit/>
          </a:bodyPr>
          <a:lstStyle/>
          <a:p>
            <a:pPr algn="ctr">
              <a:lnSpc>
                <a:spcPts val="3220"/>
              </a:lnSpc>
            </a:pPr>
            <a:r>
              <a:rPr lang="en-US" sz="2300" b="true">
                <a:solidFill>
                  <a:srgbClr val="000000"/>
                </a:solidFill>
                <a:latin typeface="DejaVu Serif Bold"/>
                <a:ea typeface="DejaVu Serif Bold"/>
                <a:cs typeface="DejaVu Serif Bold"/>
                <a:sym typeface="DejaVu Serif Bold"/>
              </a:rPr>
              <a:t>Màn hình thời tiết hiện tại</a:t>
            </a:r>
          </a:p>
        </p:txBody>
      </p:sp>
      <p:sp>
        <p:nvSpPr>
          <p:cNvPr name="TextBox 6" id="6"/>
          <p:cNvSpPr txBox="true"/>
          <p:nvPr/>
        </p:nvSpPr>
        <p:spPr>
          <a:xfrm rot="0">
            <a:off x="11923586" y="7115177"/>
            <a:ext cx="6055757" cy="398778"/>
          </a:xfrm>
          <a:prstGeom prst="rect">
            <a:avLst/>
          </a:prstGeom>
        </p:spPr>
        <p:txBody>
          <a:bodyPr anchor="t" rtlCol="false" tIns="0" lIns="0" bIns="0" rIns="0">
            <a:spAutoFit/>
          </a:bodyPr>
          <a:lstStyle/>
          <a:p>
            <a:pPr algn="ctr">
              <a:lnSpc>
                <a:spcPts val="3220"/>
              </a:lnSpc>
            </a:pPr>
            <a:r>
              <a:rPr lang="en-US" sz="2300" b="true">
                <a:solidFill>
                  <a:srgbClr val="000000"/>
                </a:solidFill>
                <a:latin typeface="DejaVu Serif Bold"/>
                <a:ea typeface="DejaVu Serif Bold"/>
                <a:cs typeface="DejaVu Serif Bold"/>
                <a:sym typeface="DejaVu Serif Bold"/>
              </a:rPr>
              <a:t>Màn hình thời tiết dự báo 5 ngày sau</a:t>
            </a:r>
          </a:p>
        </p:txBody>
      </p:sp>
      <p:sp>
        <p:nvSpPr>
          <p:cNvPr name="TextBox 7" id="7"/>
          <p:cNvSpPr txBox="true"/>
          <p:nvPr/>
        </p:nvSpPr>
        <p:spPr>
          <a:xfrm rot="0">
            <a:off x="5581562" y="7115177"/>
            <a:ext cx="5159793" cy="398778"/>
          </a:xfrm>
          <a:prstGeom prst="rect">
            <a:avLst/>
          </a:prstGeom>
        </p:spPr>
        <p:txBody>
          <a:bodyPr anchor="t" rtlCol="false" tIns="0" lIns="0" bIns="0" rIns="0">
            <a:spAutoFit/>
          </a:bodyPr>
          <a:lstStyle/>
          <a:p>
            <a:pPr algn="ctr">
              <a:lnSpc>
                <a:spcPts val="3220"/>
              </a:lnSpc>
            </a:pPr>
            <a:r>
              <a:rPr lang="en-US" sz="2300" b="true">
                <a:solidFill>
                  <a:srgbClr val="000000"/>
                </a:solidFill>
                <a:latin typeface="DejaVu Serif Bold"/>
                <a:ea typeface="DejaVu Serif Bold"/>
                <a:cs typeface="DejaVu Serif Bold"/>
                <a:sym typeface="DejaVu Serif Bold"/>
              </a:rPr>
              <a:t>Màn hình thành phố yêu thích</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889429" y="-669541"/>
            <a:ext cx="8804453" cy="13206680"/>
            <a:chOff x="0" y="0"/>
            <a:chExt cx="6350000" cy="9525000"/>
          </a:xfrm>
        </p:grpSpPr>
        <p:sp>
          <p:nvSpPr>
            <p:cNvPr name="Freeform 3" id="3"/>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50000" t="0" r="-50000" b="0"/>
              </a:stretch>
            </a:blipFill>
          </p:spPr>
        </p:sp>
      </p:grpSp>
      <p:sp>
        <p:nvSpPr>
          <p:cNvPr name="TextBox 4" id="4"/>
          <p:cNvSpPr txBox="true"/>
          <p:nvPr/>
        </p:nvSpPr>
        <p:spPr>
          <a:xfrm rot="0">
            <a:off x="908384" y="437877"/>
            <a:ext cx="7707511" cy="1730800"/>
          </a:xfrm>
          <a:prstGeom prst="rect">
            <a:avLst/>
          </a:prstGeom>
        </p:spPr>
        <p:txBody>
          <a:bodyPr anchor="t" rtlCol="false" tIns="0" lIns="0" bIns="0" rIns="0">
            <a:spAutoFit/>
          </a:bodyPr>
          <a:lstStyle/>
          <a:p>
            <a:pPr algn="ctr">
              <a:lnSpc>
                <a:spcPts val="6662"/>
              </a:lnSpc>
            </a:pPr>
            <a:r>
              <a:rPr lang="en-US" sz="6596">
                <a:solidFill>
                  <a:srgbClr val="093362"/>
                </a:solidFill>
                <a:latin typeface="Bobby Jones"/>
                <a:ea typeface="Bobby Jones"/>
                <a:cs typeface="Bobby Jones"/>
                <a:sym typeface="Bobby Jones"/>
              </a:rPr>
              <a:t>QUY TRÌNH HOẠT ĐỘNG CỦA ỨNG DỤNG</a:t>
            </a:r>
          </a:p>
        </p:txBody>
      </p:sp>
      <p:sp>
        <p:nvSpPr>
          <p:cNvPr name="TextBox 5" id="5"/>
          <p:cNvSpPr txBox="true"/>
          <p:nvPr/>
        </p:nvSpPr>
        <p:spPr>
          <a:xfrm rot="0">
            <a:off x="0" y="2293219"/>
            <a:ext cx="9742104" cy="6227446"/>
          </a:xfrm>
          <a:prstGeom prst="rect">
            <a:avLst/>
          </a:prstGeom>
        </p:spPr>
        <p:txBody>
          <a:bodyPr anchor="t" rtlCol="false" tIns="0" lIns="0" bIns="0" rIns="0">
            <a:spAutoFit/>
          </a:bodyPr>
          <a:lstStyle/>
          <a:p>
            <a:pPr algn="ctr" marL="582925" indent="-291463" lvl="1">
              <a:lnSpc>
                <a:spcPts val="3779"/>
              </a:lnSpc>
              <a:spcBef>
                <a:spcPct val="0"/>
              </a:spcBef>
              <a:buAutoNum type="arabicPeriod" startAt="1"/>
            </a:pPr>
            <a:r>
              <a:rPr lang="en-US" sz="2699">
                <a:solidFill>
                  <a:srgbClr val="093362"/>
                </a:solidFill>
                <a:latin typeface="Times New Roman"/>
                <a:ea typeface="Times New Roman"/>
                <a:cs typeface="Times New Roman"/>
                <a:sym typeface="Times New Roman"/>
              </a:rPr>
              <a:t>Người dùng mở ứng dụng</a:t>
            </a:r>
          </a:p>
          <a:p>
            <a:pPr algn="ctr" marL="582925" indent="-291463" lvl="1">
              <a:lnSpc>
                <a:spcPts val="3779"/>
              </a:lnSpc>
              <a:spcBef>
                <a:spcPct val="0"/>
              </a:spcBef>
              <a:buAutoNum type="arabicPeriod" startAt="1"/>
            </a:pPr>
            <a:r>
              <a:rPr lang="en-US" sz="2699">
                <a:solidFill>
                  <a:srgbClr val="093362"/>
                </a:solidFill>
                <a:latin typeface="Times New Roman"/>
                <a:ea typeface="Times New Roman"/>
                <a:cs typeface="Times New Roman"/>
                <a:sym typeface="Times New Roman"/>
              </a:rPr>
              <a:t>Đăng nhập (hoặc đăng ký nếu chưa có tài khoản) bằng Firebase Authentication</a:t>
            </a:r>
          </a:p>
          <a:p>
            <a:pPr algn="ctr" marL="582925" indent="-291463" lvl="1">
              <a:lnSpc>
                <a:spcPts val="3779"/>
              </a:lnSpc>
              <a:spcBef>
                <a:spcPct val="0"/>
              </a:spcBef>
              <a:buAutoNum type="arabicPeriod" startAt="1"/>
            </a:pPr>
            <a:r>
              <a:rPr lang="en-US" sz="2699">
                <a:solidFill>
                  <a:srgbClr val="093362"/>
                </a:solidFill>
                <a:latin typeface="Times New Roman"/>
                <a:ea typeface="Times New Roman"/>
                <a:cs typeface="Times New Roman"/>
                <a:sym typeface="Times New Roman"/>
              </a:rPr>
              <a:t>Nhập tên thành phố để tra cứu</a:t>
            </a:r>
          </a:p>
          <a:p>
            <a:pPr algn="ctr" marL="582925" indent="-291463" lvl="1">
              <a:lnSpc>
                <a:spcPts val="3779"/>
              </a:lnSpc>
              <a:spcBef>
                <a:spcPct val="0"/>
              </a:spcBef>
              <a:buAutoNum type="arabicPeriod" startAt="1"/>
            </a:pPr>
            <a:r>
              <a:rPr lang="en-US" sz="2699">
                <a:solidFill>
                  <a:srgbClr val="093362"/>
                </a:solidFill>
                <a:latin typeface="Times New Roman"/>
                <a:ea typeface="Times New Roman"/>
                <a:cs typeface="Times New Roman"/>
                <a:sym typeface="Times New Roman"/>
              </a:rPr>
              <a:t>Ứng dụng gửi yêu cầu HTTP đến API OpenWeatherMap</a:t>
            </a:r>
          </a:p>
          <a:p>
            <a:pPr algn="ctr" marL="582925" indent="-291463" lvl="1">
              <a:lnSpc>
                <a:spcPts val="3779"/>
              </a:lnSpc>
              <a:spcBef>
                <a:spcPct val="0"/>
              </a:spcBef>
              <a:buAutoNum type="arabicPeriod" startAt="1"/>
            </a:pPr>
            <a:r>
              <a:rPr lang="en-US" sz="2699">
                <a:solidFill>
                  <a:srgbClr val="093362"/>
                </a:solidFill>
                <a:latin typeface="Times New Roman"/>
                <a:ea typeface="Times New Roman"/>
                <a:cs typeface="Times New Roman"/>
                <a:sym typeface="Times New Roman"/>
              </a:rPr>
              <a:t>Nhận dữ liệu thời tiết dạng JSON</a:t>
            </a:r>
          </a:p>
          <a:p>
            <a:pPr algn="ctr" marL="582925" indent="-291463" lvl="1">
              <a:lnSpc>
                <a:spcPts val="3779"/>
              </a:lnSpc>
              <a:spcBef>
                <a:spcPct val="0"/>
              </a:spcBef>
              <a:buAutoNum type="arabicPeriod" startAt="1"/>
            </a:pPr>
            <a:r>
              <a:rPr lang="en-US" sz="2699">
                <a:solidFill>
                  <a:srgbClr val="093362"/>
                </a:solidFill>
                <a:latin typeface="Times New Roman"/>
                <a:ea typeface="Times New Roman"/>
                <a:cs typeface="Times New Roman"/>
                <a:sym typeface="Times New Roman"/>
              </a:rPr>
              <a:t>Phân tích dữ liệu và hiển thị:</a:t>
            </a:r>
          </a:p>
          <a:p>
            <a:pPr algn="ctr" marL="1165850" indent="-388617" lvl="2">
              <a:lnSpc>
                <a:spcPts val="3779"/>
              </a:lnSpc>
              <a:spcBef>
                <a:spcPct val="0"/>
              </a:spcBef>
              <a:buFont typeface="Arial"/>
              <a:buChar char="⚬"/>
            </a:pPr>
            <a:r>
              <a:rPr lang="en-US" sz="2699">
                <a:solidFill>
                  <a:srgbClr val="093362"/>
                </a:solidFill>
                <a:latin typeface="Times New Roman"/>
                <a:ea typeface="Times New Roman"/>
                <a:cs typeface="Times New Roman"/>
                <a:sym typeface="Times New Roman"/>
              </a:rPr>
              <a:t>Thời tiết hiện tại</a:t>
            </a:r>
          </a:p>
          <a:p>
            <a:pPr algn="ctr" marL="1165850" indent="-388617" lvl="2">
              <a:lnSpc>
                <a:spcPts val="3779"/>
              </a:lnSpc>
              <a:spcBef>
                <a:spcPct val="0"/>
              </a:spcBef>
              <a:buFont typeface="Arial"/>
              <a:buChar char="⚬"/>
            </a:pPr>
            <a:r>
              <a:rPr lang="en-US" sz="2699">
                <a:solidFill>
                  <a:srgbClr val="093362"/>
                </a:solidFill>
                <a:latin typeface="Times New Roman"/>
                <a:ea typeface="Times New Roman"/>
                <a:cs typeface="Times New Roman"/>
                <a:sym typeface="Times New Roman"/>
              </a:rPr>
              <a:t>Dự báo 5 ngày</a:t>
            </a:r>
          </a:p>
          <a:p>
            <a:pPr algn="ctr" marL="1165850" indent="-388617" lvl="2">
              <a:lnSpc>
                <a:spcPts val="3779"/>
              </a:lnSpc>
              <a:spcBef>
                <a:spcPct val="0"/>
              </a:spcBef>
              <a:buFont typeface="Arial"/>
              <a:buChar char="⚬"/>
            </a:pPr>
            <a:r>
              <a:rPr lang="en-US" sz="2699">
                <a:solidFill>
                  <a:srgbClr val="093362"/>
                </a:solidFill>
                <a:latin typeface="Times New Roman"/>
                <a:ea typeface="Times New Roman"/>
                <a:cs typeface="Times New Roman"/>
                <a:sym typeface="Times New Roman"/>
              </a:rPr>
              <a:t>Biểu đồ lượng mưa</a:t>
            </a:r>
          </a:p>
          <a:p>
            <a:pPr algn="ctr" marL="582925" indent="-291463" lvl="1">
              <a:lnSpc>
                <a:spcPts val="3779"/>
              </a:lnSpc>
              <a:spcBef>
                <a:spcPct val="0"/>
              </a:spcBef>
              <a:buAutoNum type="arabicPeriod" startAt="1"/>
            </a:pPr>
            <a:r>
              <a:rPr lang="en-US" sz="2699">
                <a:solidFill>
                  <a:srgbClr val="093362"/>
                </a:solidFill>
                <a:latin typeface="Times New Roman"/>
                <a:ea typeface="Times New Roman"/>
                <a:cs typeface="Times New Roman"/>
                <a:sym typeface="Times New Roman"/>
              </a:rPr>
              <a:t>Nếu đã đăng nhập: Lưu thành phố vào Firebase Realtime Database</a:t>
            </a:r>
          </a:p>
          <a:p>
            <a:pPr algn="ctr" marL="582925" indent="-291463" lvl="1">
              <a:lnSpc>
                <a:spcPts val="3779"/>
              </a:lnSpc>
              <a:spcBef>
                <a:spcPct val="0"/>
              </a:spcBef>
              <a:buAutoNum type="arabicPeriod" startAt="1"/>
            </a:pPr>
            <a:r>
              <a:rPr lang="en-US" sz="2699">
                <a:solidFill>
                  <a:srgbClr val="093362"/>
                </a:solidFill>
                <a:latin typeface="Times New Roman"/>
                <a:ea typeface="Times New Roman"/>
                <a:cs typeface="Times New Roman"/>
                <a:sym typeface="Times New Roman"/>
              </a:rPr>
              <a:t>Người dùng có thể xem lại lịch sử các thành phố đã tra cứu</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7665" y="2829442"/>
            <a:ext cx="19203330" cy="4628115"/>
            <a:chOff x="0" y="0"/>
            <a:chExt cx="5057667" cy="1218928"/>
          </a:xfrm>
        </p:grpSpPr>
        <p:sp>
          <p:nvSpPr>
            <p:cNvPr name="Freeform 3" id="3"/>
            <p:cNvSpPr/>
            <p:nvPr/>
          </p:nvSpPr>
          <p:spPr>
            <a:xfrm flipH="false" flipV="false" rot="0">
              <a:off x="0" y="0"/>
              <a:ext cx="5057667" cy="1218928"/>
            </a:xfrm>
            <a:custGeom>
              <a:avLst/>
              <a:gdLst/>
              <a:ahLst/>
              <a:cxnLst/>
              <a:rect r="r" b="b" t="t" l="l"/>
              <a:pathLst>
                <a:path h="1218928" w="5057667">
                  <a:moveTo>
                    <a:pt x="0" y="0"/>
                  </a:moveTo>
                  <a:lnTo>
                    <a:pt x="5057667" y="0"/>
                  </a:lnTo>
                  <a:lnTo>
                    <a:pt x="5057667" y="1218928"/>
                  </a:lnTo>
                  <a:lnTo>
                    <a:pt x="0" y="1218928"/>
                  </a:lnTo>
                  <a:close/>
                </a:path>
              </a:pathLst>
            </a:custGeom>
            <a:solidFill>
              <a:srgbClr val="093362"/>
            </a:solidFill>
          </p:spPr>
        </p:sp>
        <p:sp>
          <p:nvSpPr>
            <p:cNvPr name="TextBox 4" id="4"/>
            <p:cNvSpPr txBox="true"/>
            <p:nvPr/>
          </p:nvSpPr>
          <p:spPr>
            <a:xfrm>
              <a:off x="0" y="-47625"/>
              <a:ext cx="5057667" cy="126655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036139" y="138348"/>
            <a:ext cx="10010304" cy="1001030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93362"/>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324435" y="426644"/>
            <a:ext cx="9433712" cy="943371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579"/>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8737568" y="839794"/>
            <a:ext cx="8607446" cy="8607411"/>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17226" t="0" r="-17226" b="0"/>
              </a:stretch>
            </a:blipFill>
          </p:spPr>
        </p:sp>
      </p:grpSp>
      <p:sp>
        <p:nvSpPr>
          <p:cNvPr name="TextBox 13" id="13"/>
          <p:cNvSpPr txBox="true"/>
          <p:nvPr/>
        </p:nvSpPr>
        <p:spPr>
          <a:xfrm rot="0">
            <a:off x="1028700" y="4431703"/>
            <a:ext cx="6670376" cy="1210095"/>
          </a:xfrm>
          <a:prstGeom prst="rect">
            <a:avLst/>
          </a:prstGeom>
        </p:spPr>
        <p:txBody>
          <a:bodyPr anchor="t" rtlCol="false" tIns="0" lIns="0" bIns="0" rIns="0">
            <a:spAutoFit/>
          </a:bodyPr>
          <a:lstStyle/>
          <a:p>
            <a:pPr algn="ctr">
              <a:lnSpc>
                <a:spcPts val="8870"/>
              </a:lnSpc>
            </a:pPr>
            <a:r>
              <a:rPr lang="en-US" sz="9144">
                <a:solidFill>
                  <a:srgbClr val="FFFFFF"/>
                </a:solidFill>
                <a:latin typeface="Bobby Jones"/>
                <a:ea typeface="Bobby Jones"/>
                <a:cs typeface="Bobby Jones"/>
                <a:sym typeface="Bobby Jones"/>
              </a:rPr>
              <a:t>🎯 Kết luận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737029" y="-821941"/>
            <a:ext cx="8804453" cy="13206680"/>
            <a:chOff x="0" y="0"/>
            <a:chExt cx="6350000" cy="9525000"/>
          </a:xfrm>
        </p:grpSpPr>
        <p:sp>
          <p:nvSpPr>
            <p:cNvPr name="Freeform 3" id="3"/>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2500" t="0" r="-62500" b="0"/>
              </a:stretch>
            </a:blipFill>
          </p:spPr>
        </p:sp>
      </p:grpSp>
      <p:sp>
        <p:nvSpPr>
          <p:cNvPr name="TextBox 4" id="4"/>
          <p:cNvSpPr txBox="true"/>
          <p:nvPr/>
        </p:nvSpPr>
        <p:spPr>
          <a:xfrm rot="0">
            <a:off x="0" y="188789"/>
            <a:ext cx="9588175" cy="10305414"/>
          </a:xfrm>
          <a:prstGeom prst="rect">
            <a:avLst/>
          </a:prstGeom>
        </p:spPr>
        <p:txBody>
          <a:bodyPr anchor="t" rtlCol="false" tIns="0" lIns="0" bIns="0" rIns="0">
            <a:spAutoFit/>
          </a:bodyPr>
          <a:lstStyle/>
          <a:p>
            <a:pPr algn="ctr">
              <a:lnSpc>
                <a:spcPts val="3640"/>
              </a:lnSpc>
            </a:pPr>
            <a:r>
              <a:rPr lang="en-US" sz="2600">
                <a:solidFill>
                  <a:srgbClr val="093362"/>
                </a:solidFill>
                <a:latin typeface="Livvic"/>
                <a:ea typeface="Livvic"/>
                <a:cs typeface="Livvic"/>
                <a:sym typeface="Livvic"/>
              </a:rPr>
              <a:t>KẾT LUẬN</a:t>
            </a:r>
          </a:p>
          <a:p>
            <a:pPr algn="ctr">
              <a:lnSpc>
                <a:spcPts val="3640"/>
              </a:lnSpc>
            </a:pPr>
            <a:r>
              <a:rPr lang="en-US" sz="2600">
                <a:solidFill>
                  <a:srgbClr val="093362"/>
                </a:solidFill>
                <a:latin typeface="Livvic"/>
                <a:ea typeface="Livvic"/>
                <a:cs typeface="Livvic"/>
                <a:sym typeface="Livvic"/>
              </a:rPr>
              <a:t>Qu</a:t>
            </a:r>
            <a:r>
              <a:rPr lang="en-US" sz="2600">
                <a:solidFill>
                  <a:srgbClr val="093362"/>
                </a:solidFill>
                <a:latin typeface="Livvic"/>
                <a:ea typeface="Livvic"/>
                <a:cs typeface="Livvic"/>
                <a:sym typeface="Livvic"/>
              </a:rPr>
              <a:t>a quá trình tìm hiểu và thực hiện đề tài "Ứng dụng dự báo thời tiết trên Android", nhóm đã đạt được nhiều kết quả thiết thực. Ứng dụng đã đáp ứng được các chức năng cốt lõi như: tra cứu thời tiết hiện tại, hiển thị dự báo 5 ngày theo từng thành phố, trực quan hóa lượng mưa bằng biểu đồ, và lưu lại lịch sử các địa điểm đã tìm kiếm.</a:t>
            </a:r>
          </a:p>
          <a:p>
            <a:pPr algn="ctr">
              <a:lnSpc>
                <a:spcPts val="3640"/>
              </a:lnSpc>
            </a:pPr>
            <a:r>
              <a:rPr lang="en-US" sz="2600">
                <a:solidFill>
                  <a:srgbClr val="093362"/>
                </a:solidFill>
                <a:latin typeface="Livvic"/>
                <a:ea typeface="Livvic"/>
                <a:cs typeface="Livvic"/>
                <a:sym typeface="Livvic"/>
              </a:rPr>
              <a:t>Thông qua đề tài này, nhóm không chỉ củng cố kiến thức về lập trình Android với Kotlin, mô hình giao tiếp mạng qua API (Retrofit), mà còn tiếp cận và ứng dụng hiệu quả các công nghệ hiện đại như Firebase Authentication, Realtime Database và thư viện MPAndroidChart. Bên cạnh đó, nhóm cũng nâng cao được kỹ năng làm việc nhóm, kỹ năng thiết kế giao diện người dùng thân thiện, trực quan.</a:t>
            </a:r>
          </a:p>
          <a:p>
            <a:pPr algn="ctr" marL="0" indent="0" lvl="1">
              <a:lnSpc>
                <a:spcPts val="3640"/>
              </a:lnSpc>
              <a:spcBef>
                <a:spcPct val="0"/>
              </a:spcBef>
            </a:pPr>
            <a:r>
              <a:rPr lang="en-US" sz="2600">
                <a:solidFill>
                  <a:srgbClr val="093362"/>
                </a:solidFill>
                <a:latin typeface="Livvic"/>
                <a:ea typeface="Livvic"/>
                <a:cs typeface="Livvic"/>
                <a:sym typeface="Livvic"/>
              </a:rPr>
              <a:t>Tuy nhiên, do giới hạn về thời gian và kinh nghiệm, ứng dụng vẫn còn một số điểm cần cải thiện như: giao diện chưa tối ưu trên tất cả thiết bị, thiếu tính năng tự động định vị vị trí hiện tại của người dùng, và chưa hỗ trợ thông báo thời tiết khẩn cấp. Dù vậy, nhóm tin rằng ứng dụng đã đạt được mục tiêu đề ra ban đầu: cung cấp một công cụ tiện lợi, dễ sử dụng, giúp người dùng theo dõi và lập kế hoạch phù hợp với điều kiện thời tiết hàng ngày.</a:t>
            </a:r>
          </a:p>
          <a:p>
            <a:pPr algn="ctr">
              <a:lnSpc>
                <a:spcPts val="5880"/>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093362"/>
        </a:solidFill>
      </p:bgPr>
    </p:bg>
    <p:spTree>
      <p:nvGrpSpPr>
        <p:cNvPr id="1" name=""/>
        <p:cNvGrpSpPr/>
        <p:nvPr/>
      </p:nvGrpSpPr>
      <p:grpSpPr>
        <a:xfrm>
          <a:off x="0" y="0"/>
          <a:ext cx="0" cy="0"/>
          <a:chOff x="0" y="0"/>
          <a:chExt cx="0" cy="0"/>
        </a:xfrm>
      </p:grpSpPr>
      <p:grpSp>
        <p:nvGrpSpPr>
          <p:cNvPr name="Group 2" id="2"/>
          <p:cNvGrpSpPr/>
          <p:nvPr/>
        </p:nvGrpSpPr>
        <p:grpSpPr>
          <a:xfrm rot="0">
            <a:off x="314438" y="385116"/>
            <a:ext cx="17659125" cy="9516767"/>
            <a:chOff x="0" y="0"/>
            <a:chExt cx="4650963" cy="2506474"/>
          </a:xfrm>
        </p:grpSpPr>
        <p:sp>
          <p:nvSpPr>
            <p:cNvPr name="Freeform 3" id="3"/>
            <p:cNvSpPr/>
            <p:nvPr/>
          </p:nvSpPr>
          <p:spPr>
            <a:xfrm flipH="false" flipV="false" rot="0">
              <a:off x="0" y="0"/>
              <a:ext cx="4650963" cy="2506474"/>
            </a:xfrm>
            <a:custGeom>
              <a:avLst/>
              <a:gdLst/>
              <a:ahLst/>
              <a:cxnLst/>
              <a:rect r="r" b="b" t="t" l="l"/>
              <a:pathLst>
                <a:path h="2506474" w="4650963">
                  <a:moveTo>
                    <a:pt x="0" y="0"/>
                  </a:moveTo>
                  <a:lnTo>
                    <a:pt x="4650963" y="0"/>
                  </a:lnTo>
                  <a:lnTo>
                    <a:pt x="4650963" y="2506474"/>
                  </a:lnTo>
                  <a:lnTo>
                    <a:pt x="0" y="2506474"/>
                  </a:lnTo>
                  <a:close/>
                </a:path>
              </a:pathLst>
            </a:custGeom>
            <a:solidFill>
              <a:srgbClr val="FFFFFF"/>
            </a:solidFill>
          </p:spPr>
        </p:sp>
        <p:sp>
          <p:nvSpPr>
            <p:cNvPr name="TextBox 4" id="4"/>
            <p:cNvSpPr txBox="true"/>
            <p:nvPr/>
          </p:nvSpPr>
          <p:spPr>
            <a:xfrm>
              <a:off x="0" y="-47625"/>
              <a:ext cx="4650963" cy="255409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674419" y="4041575"/>
            <a:ext cx="4975136" cy="5040501"/>
            <a:chOff x="0" y="0"/>
            <a:chExt cx="1404030" cy="1422477"/>
          </a:xfrm>
        </p:grpSpPr>
        <p:sp>
          <p:nvSpPr>
            <p:cNvPr name="Freeform 6" id="6"/>
            <p:cNvSpPr/>
            <p:nvPr/>
          </p:nvSpPr>
          <p:spPr>
            <a:xfrm flipH="false" flipV="false" rot="0">
              <a:off x="0" y="0"/>
              <a:ext cx="1404030" cy="1422477"/>
            </a:xfrm>
            <a:custGeom>
              <a:avLst/>
              <a:gdLst/>
              <a:ahLst/>
              <a:cxnLst/>
              <a:rect r="r" b="b" t="t" l="l"/>
              <a:pathLst>
                <a:path h="1422477" w="1404030">
                  <a:moveTo>
                    <a:pt x="38903" y="0"/>
                  </a:moveTo>
                  <a:lnTo>
                    <a:pt x="1365127" y="0"/>
                  </a:lnTo>
                  <a:cubicBezTo>
                    <a:pt x="1386613" y="0"/>
                    <a:pt x="1404030" y="17417"/>
                    <a:pt x="1404030" y="38903"/>
                  </a:cubicBezTo>
                  <a:lnTo>
                    <a:pt x="1404030" y="1383574"/>
                  </a:lnTo>
                  <a:cubicBezTo>
                    <a:pt x="1404030" y="1405059"/>
                    <a:pt x="1386613" y="1422477"/>
                    <a:pt x="1365127" y="1422477"/>
                  </a:cubicBezTo>
                  <a:lnTo>
                    <a:pt x="38903" y="1422477"/>
                  </a:lnTo>
                  <a:cubicBezTo>
                    <a:pt x="17417" y="1422477"/>
                    <a:pt x="0" y="1405059"/>
                    <a:pt x="0" y="1383574"/>
                  </a:cubicBezTo>
                  <a:lnTo>
                    <a:pt x="0" y="38903"/>
                  </a:lnTo>
                  <a:cubicBezTo>
                    <a:pt x="0" y="17417"/>
                    <a:pt x="17417" y="0"/>
                    <a:pt x="38903" y="0"/>
                  </a:cubicBezTo>
                  <a:close/>
                </a:path>
              </a:pathLst>
            </a:custGeom>
            <a:solidFill>
              <a:srgbClr val="093362"/>
            </a:solidFill>
            <a:ln cap="rnd">
              <a:noFill/>
              <a:prstDash val="solid"/>
              <a:round/>
            </a:ln>
          </p:spPr>
        </p:sp>
        <p:sp>
          <p:nvSpPr>
            <p:cNvPr name="TextBox 7" id="7"/>
            <p:cNvSpPr txBox="true"/>
            <p:nvPr/>
          </p:nvSpPr>
          <p:spPr>
            <a:xfrm>
              <a:off x="0" y="-47625"/>
              <a:ext cx="1404030" cy="147010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2318664" y="4041575"/>
            <a:ext cx="4940636" cy="5040501"/>
            <a:chOff x="0" y="0"/>
            <a:chExt cx="1394294" cy="1422477"/>
          </a:xfrm>
        </p:grpSpPr>
        <p:sp>
          <p:nvSpPr>
            <p:cNvPr name="Freeform 9" id="9"/>
            <p:cNvSpPr/>
            <p:nvPr/>
          </p:nvSpPr>
          <p:spPr>
            <a:xfrm flipH="false" flipV="false" rot="0">
              <a:off x="0" y="0"/>
              <a:ext cx="1394294" cy="1422477"/>
            </a:xfrm>
            <a:custGeom>
              <a:avLst/>
              <a:gdLst/>
              <a:ahLst/>
              <a:cxnLst/>
              <a:rect r="r" b="b" t="t" l="l"/>
              <a:pathLst>
                <a:path h="1422477" w="1394294">
                  <a:moveTo>
                    <a:pt x="39175" y="0"/>
                  </a:moveTo>
                  <a:lnTo>
                    <a:pt x="1355119" y="0"/>
                  </a:lnTo>
                  <a:cubicBezTo>
                    <a:pt x="1365509" y="0"/>
                    <a:pt x="1375473" y="4127"/>
                    <a:pt x="1382820" y="11474"/>
                  </a:cubicBezTo>
                  <a:cubicBezTo>
                    <a:pt x="1390167" y="18821"/>
                    <a:pt x="1394294" y="28785"/>
                    <a:pt x="1394294" y="39175"/>
                  </a:cubicBezTo>
                  <a:lnTo>
                    <a:pt x="1394294" y="1383302"/>
                  </a:lnTo>
                  <a:cubicBezTo>
                    <a:pt x="1394294" y="1393692"/>
                    <a:pt x="1390167" y="1403656"/>
                    <a:pt x="1382820" y="1411003"/>
                  </a:cubicBezTo>
                  <a:cubicBezTo>
                    <a:pt x="1375473" y="1418349"/>
                    <a:pt x="1365509" y="1422477"/>
                    <a:pt x="1355119" y="1422477"/>
                  </a:cubicBezTo>
                  <a:lnTo>
                    <a:pt x="39175" y="1422477"/>
                  </a:lnTo>
                  <a:cubicBezTo>
                    <a:pt x="28785" y="1422477"/>
                    <a:pt x="18821" y="1418349"/>
                    <a:pt x="11474" y="1411003"/>
                  </a:cubicBezTo>
                  <a:cubicBezTo>
                    <a:pt x="4127" y="1403656"/>
                    <a:pt x="0" y="1393692"/>
                    <a:pt x="0" y="1383302"/>
                  </a:cubicBezTo>
                  <a:lnTo>
                    <a:pt x="0" y="39175"/>
                  </a:lnTo>
                  <a:cubicBezTo>
                    <a:pt x="0" y="28785"/>
                    <a:pt x="4127" y="18821"/>
                    <a:pt x="11474" y="11474"/>
                  </a:cubicBezTo>
                  <a:cubicBezTo>
                    <a:pt x="18821" y="4127"/>
                    <a:pt x="28785" y="0"/>
                    <a:pt x="39175" y="0"/>
                  </a:cubicBezTo>
                  <a:close/>
                </a:path>
              </a:pathLst>
            </a:custGeom>
            <a:solidFill>
              <a:srgbClr val="093362"/>
            </a:solidFill>
            <a:ln cap="rnd">
              <a:noFill/>
              <a:prstDash val="solid"/>
              <a:round/>
            </a:ln>
          </p:spPr>
        </p:sp>
        <p:sp>
          <p:nvSpPr>
            <p:cNvPr name="TextBox 10" id="10"/>
            <p:cNvSpPr txBox="true"/>
            <p:nvPr/>
          </p:nvSpPr>
          <p:spPr>
            <a:xfrm>
              <a:off x="0" y="-47625"/>
              <a:ext cx="1394294" cy="147010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1030175" y="4041575"/>
            <a:ext cx="4975136" cy="5040501"/>
            <a:chOff x="0" y="0"/>
            <a:chExt cx="1404030" cy="1422477"/>
          </a:xfrm>
        </p:grpSpPr>
        <p:sp>
          <p:nvSpPr>
            <p:cNvPr name="Freeform 12" id="12"/>
            <p:cNvSpPr/>
            <p:nvPr/>
          </p:nvSpPr>
          <p:spPr>
            <a:xfrm flipH="false" flipV="false" rot="0">
              <a:off x="0" y="0"/>
              <a:ext cx="1404030" cy="1422477"/>
            </a:xfrm>
            <a:custGeom>
              <a:avLst/>
              <a:gdLst/>
              <a:ahLst/>
              <a:cxnLst/>
              <a:rect r="r" b="b" t="t" l="l"/>
              <a:pathLst>
                <a:path h="1422477" w="1404030">
                  <a:moveTo>
                    <a:pt x="38903" y="0"/>
                  </a:moveTo>
                  <a:lnTo>
                    <a:pt x="1365127" y="0"/>
                  </a:lnTo>
                  <a:cubicBezTo>
                    <a:pt x="1386613" y="0"/>
                    <a:pt x="1404030" y="17417"/>
                    <a:pt x="1404030" y="38903"/>
                  </a:cubicBezTo>
                  <a:lnTo>
                    <a:pt x="1404030" y="1383574"/>
                  </a:lnTo>
                  <a:cubicBezTo>
                    <a:pt x="1404030" y="1405059"/>
                    <a:pt x="1386613" y="1422477"/>
                    <a:pt x="1365127" y="1422477"/>
                  </a:cubicBezTo>
                  <a:lnTo>
                    <a:pt x="38903" y="1422477"/>
                  </a:lnTo>
                  <a:cubicBezTo>
                    <a:pt x="17417" y="1422477"/>
                    <a:pt x="0" y="1405059"/>
                    <a:pt x="0" y="1383574"/>
                  </a:cubicBezTo>
                  <a:lnTo>
                    <a:pt x="0" y="38903"/>
                  </a:lnTo>
                  <a:cubicBezTo>
                    <a:pt x="0" y="17417"/>
                    <a:pt x="17417" y="0"/>
                    <a:pt x="38903" y="0"/>
                  </a:cubicBezTo>
                  <a:close/>
                </a:path>
              </a:pathLst>
            </a:custGeom>
            <a:solidFill>
              <a:srgbClr val="093362"/>
            </a:solidFill>
          </p:spPr>
        </p:sp>
        <p:sp>
          <p:nvSpPr>
            <p:cNvPr name="TextBox 13" id="13"/>
            <p:cNvSpPr txBox="true"/>
            <p:nvPr/>
          </p:nvSpPr>
          <p:spPr>
            <a:xfrm>
              <a:off x="0" y="-47625"/>
              <a:ext cx="1404030" cy="147010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131743" y="4458779"/>
            <a:ext cx="771999" cy="771999"/>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6" id="16"/>
          <p:cNvGrpSpPr/>
          <p:nvPr/>
        </p:nvGrpSpPr>
        <p:grpSpPr>
          <a:xfrm rot="0">
            <a:off x="8777463" y="4458779"/>
            <a:ext cx="771999" cy="771999"/>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8" id="18"/>
          <p:cNvGrpSpPr/>
          <p:nvPr/>
        </p:nvGrpSpPr>
        <p:grpSpPr>
          <a:xfrm rot="0">
            <a:off x="14402982" y="4458779"/>
            <a:ext cx="771999" cy="771999"/>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20" id="20"/>
          <p:cNvGrpSpPr/>
          <p:nvPr/>
        </p:nvGrpSpPr>
        <p:grpSpPr>
          <a:xfrm rot="0">
            <a:off x="-457665" y="1204924"/>
            <a:ext cx="19203330" cy="2210102"/>
            <a:chOff x="0" y="0"/>
            <a:chExt cx="5057667" cy="582085"/>
          </a:xfrm>
        </p:grpSpPr>
        <p:sp>
          <p:nvSpPr>
            <p:cNvPr name="Freeform 21" id="21"/>
            <p:cNvSpPr/>
            <p:nvPr/>
          </p:nvSpPr>
          <p:spPr>
            <a:xfrm flipH="false" flipV="false" rot="0">
              <a:off x="0" y="0"/>
              <a:ext cx="5057667" cy="582085"/>
            </a:xfrm>
            <a:custGeom>
              <a:avLst/>
              <a:gdLst/>
              <a:ahLst/>
              <a:cxnLst/>
              <a:rect r="r" b="b" t="t" l="l"/>
              <a:pathLst>
                <a:path h="582085" w="5057667">
                  <a:moveTo>
                    <a:pt x="0" y="0"/>
                  </a:moveTo>
                  <a:lnTo>
                    <a:pt x="5057667" y="0"/>
                  </a:lnTo>
                  <a:lnTo>
                    <a:pt x="5057667" y="582085"/>
                  </a:lnTo>
                  <a:lnTo>
                    <a:pt x="0" y="582085"/>
                  </a:lnTo>
                  <a:close/>
                </a:path>
              </a:pathLst>
            </a:custGeom>
            <a:solidFill>
              <a:srgbClr val="093362"/>
            </a:solidFill>
          </p:spPr>
        </p:sp>
        <p:sp>
          <p:nvSpPr>
            <p:cNvPr name="TextBox 22" id="22"/>
            <p:cNvSpPr txBox="true"/>
            <p:nvPr/>
          </p:nvSpPr>
          <p:spPr>
            <a:xfrm>
              <a:off x="0" y="-47625"/>
              <a:ext cx="5057667" cy="62971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3245137" y="4457873"/>
            <a:ext cx="545211" cy="659511"/>
          </a:xfrm>
          <a:prstGeom prst="rect">
            <a:avLst/>
          </a:prstGeom>
        </p:spPr>
        <p:txBody>
          <a:bodyPr anchor="t" rtlCol="false" tIns="0" lIns="0" bIns="0" rIns="0">
            <a:spAutoFit/>
          </a:bodyPr>
          <a:lstStyle/>
          <a:p>
            <a:pPr algn="ctr">
              <a:lnSpc>
                <a:spcPts val="5652"/>
              </a:lnSpc>
            </a:pPr>
            <a:r>
              <a:rPr lang="en-US" sz="3600">
                <a:solidFill>
                  <a:srgbClr val="000000"/>
                </a:solidFill>
                <a:latin typeface="Livvic"/>
                <a:ea typeface="Livvic"/>
                <a:cs typeface="Livvic"/>
                <a:sym typeface="Livvic"/>
              </a:rPr>
              <a:t>1</a:t>
            </a:r>
          </a:p>
        </p:txBody>
      </p:sp>
      <p:sp>
        <p:nvSpPr>
          <p:cNvPr name="TextBox 24" id="24"/>
          <p:cNvSpPr txBox="true"/>
          <p:nvPr/>
        </p:nvSpPr>
        <p:spPr>
          <a:xfrm rot="0">
            <a:off x="8890857" y="4457873"/>
            <a:ext cx="545211" cy="659511"/>
          </a:xfrm>
          <a:prstGeom prst="rect">
            <a:avLst/>
          </a:prstGeom>
        </p:spPr>
        <p:txBody>
          <a:bodyPr anchor="t" rtlCol="false" tIns="0" lIns="0" bIns="0" rIns="0">
            <a:spAutoFit/>
          </a:bodyPr>
          <a:lstStyle/>
          <a:p>
            <a:pPr algn="ctr">
              <a:lnSpc>
                <a:spcPts val="5652"/>
              </a:lnSpc>
            </a:pPr>
            <a:r>
              <a:rPr lang="en-US" sz="3600">
                <a:solidFill>
                  <a:srgbClr val="000000"/>
                </a:solidFill>
                <a:latin typeface="Livvic"/>
                <a:ea typeface="Livvic"/>
                <a:cs typeface="Livvic"/>
                <a:sym typeface="Livvic"/>
              </a:rPr>
              <a:t>2</a:t>
            </a:r>
          </a:p>
        </p:txBody>
      </p:sp>
      <p:sp>
        <p:nvSpPr>
          <p:cNvPr name="TextBox 25" id="25"/>
          <p:cNvSpPr txBox="true"/>
          <p:nvPr/>
        </p:nvSpPr>
        <p:spPr>
          <a:xfrm rot="0">
            <a:off x="14516376" y="4457873"/>
            <a:ext cx="545211" cy="659511"/>
          </a:xfrm>
          <a:prstGeom prst="rect">
            <a:avLst/>
          </a:prstGeom>
        </p:spPr>
        <p:txBody>
          <a:bodyPr anchor="t" rtlCol="false" tIns="0" lIns="0" bIns="0" rIns="0">
            <a:spAutoFit/>
          </a:bodyPr>
          <a:lstStyle/>
          <a:p>
            <a:pPr algn="ctr">
              <a:lnSpc>
                <a:spcPts val="5652"/>
              </a:lnSpc>
            </a:pPr>
            <a:r>
              <a:rPr lang="en-US" sz="3600">
                <a:solidFill>
                  <a:srgbClr val="000000"/>
                </a:solidFill>
                <a:latin typeface="Livvic"/>
                <a:ea typeface="Livvic"/>
                <a:cs typeface="Livvic"/>
                <a:sym typeface="Livvic"/>
              </a:rPr>
              <a:t>3</a:t>
            </a:r>
          </a:p>
        </p:txBody>
      </p:sp>
      <p:sp>
        <p:nvSpPr>
          <p:cNvPr name="TextBox 26" id="26"/>
          <p:cNvSpPr txBox="true"/>
          <p:nvPr/>
        </p:nvSpPr>
        <p:spPr>
          <a:xfrm rot="0">
            <a:off x="1295948" y="1615797"/>
            <a:ext cx="15735028" cy="1308395"/>
          </a:xfrm>
          <a:prstGeom prst="rect">
            <a:avLst/>
          </a:prstGeom>
        </p:spPr>
        <p:txBody>
          <a:bodyPr anchor="t" rtlCol="false" tIns="0" lIns="0" bIns="0" rIns="0">
            <a:spAutoFit/>
          </a:bodyPr>
          <a:lstStyle/>
          <a:p>
            <a:pPr algn="ctr">
              <a:lnSpc>
                <a:spcPts val="9713"/>
              </a:lnSpc>
            </a:pPr>
            <a:r>
              <a:rPr lang="en-US" sz="9617">
                <a:solidFill>
                  <a:srgbClr val="FFFFFF"/>
                </a:solidFill>
                <a:latin typeface="Bobby Jones"/>
                <a:ea typeface="Bobby Jones"/>
                <a:cs typeface="Bobby Jones"/>
                <a:sym typeface="Bobby Jones"/>
              </a:rPr>
              <a:t>HƯỚNG PHÁT TRIỂN TƯƠNG LAI</a:t>
            </a:r>
          </a:p>
        </p:txBody>
      </p:sp>
      <p:sp>
        <p:nvSpPr>
          <p:cNvPr name="TextBox 27" id="27"/>
          <p:cNvSpPr txBox="true"/>
          <p:nvPr/>
        </p:nvSpPr>
        <p:spPr>
          <a:xfrm rot="0">
            <a:off x="1577152" y="5421781"/>
            <a:ext cx="3881182" cy="1313179"/>
          </a:xfrm>
          <a:prstGeom prst="rect">
            <a:avLst/>
          </a:prstGeom>
        </p:spPr>
        <p:txBody>
          <a:bodyPr anchor="t" rtlCol="false" tIns="0" lIns="0" bIns="0" rIns="0">
            <a:spAutoFit/>
          </a:bodyPr>
          <a:lstStyle/>
          <a:p>
            <a:pPr algn="ctr">
              <a:lnSpc>
                <a:spcPts val="5320"/>
              </a:lnSpc>
            </a:pPr>
            <a:r>
              <a:rPr lang="en-US" sz="3800">
                <a:solidFill>
                  <a:srgbClr val="FFFFFF"/>
                </a:solidFill>
                <a:latin typeface="Livvic"/>
                <a:ea typeface="Livvic"/>
                <a:cs typeface="Livvic"/>
                <a:sym typeface="Livvic"/>
              </a:rPr>
              <a:t>Tích hợp GPS lấy vị trí tự động</a:t>
            </a:r>
          </a:p>
        </p:txBody>
      </p:sp>
      <p:sp>
        <p:nvSpPr>
          <p:cNvPr name="TextBox 28" id="28"/>
          <p:cNvSpPr txBox="true"/>
          <p:nvPr/>
        </p:nvSpPr>
        <p:spPr>
          <a:xfrm rot="0">
            <a:off x="7076123" y="5421781"/>
            <a:ext cx="4138704" cy="1313179"/>
          </a:xfrm>
          <a:prstGeom prst="rect">
            <a:avLst/>
          </a:prstGeom>
        </p:spPr>
        <p:txBody>
          <a:bodyPr anchor="t" rtlCol="false" tIns="0" lIns="0" bIns="0" rIns="0">
            <a:spAutoFit/>
          </a:bodyPr>
          <a:lstStyle/>
          <a:p>
            <a:pPr algn="ctr" marL="0" indent="0" lvl="1">
              <a:lnSpc>
                <a:spcPts val="5320"/>
              </a:lnSpc>
              <a:spcBef>
                <a:spcPct val="0"/>
              </a:spcBef>
            </a:pPr>
            <a:r>
              <a:rPr lang="en-US" sz="3800">
                <a:solidFill>
                  <a:srgbClr val="FFFFFF"/>
                </a:solidFill>
                <a:latin typeface="Livvic"/>
                <a:ea typeface="Livvic"/>
                <a:cs typeface="Livvic"/>
                <a:sym typeface="Livvic"/>
              </a:rPr>
              <a:t>Gửi</a:t>
            </a:r>
            <a:r>
              <a:rPr lang="en-US" sz="3800" strike="noStrike" u="none">
                <a:solidFill>
                  <a:srgbClr val="FFFFFF"/>
                </a:solidFill>
                <a:latin typeface="Livvic"/>
                <a:ea typeface="Livvic"/>
                <a:cs typeface="Livvic"/>
                <a:sym typeface="Livvic"/>
              </a:rPr>
              <a:t> thông báo thời tiết theo giờ</a:t>
            </a:r>
          </a:p>
        </p:txBody>
      </p:sp>
      <p:sp>
        <p:nvSpPr>
          <p:cNvPr name="TextBox 29" id="29"/>
          <p:cNvSpPr txBox="true"/>
          <p:nvPr/>
        </p:nvSpPr>
        <p:spPr>
          <a:xfrm rot="0">
            <a:off x="12582327" y="5421781"/>
            <a:ext cx="4413309" cy="1313179"/>
          </a:xfrm>
          <a:prstGeom prst="rect">
            <a:avLst/>
          </a:prstGeom>
        </p:spPr>
        <p:txBody>
          <a:bodyPr anchor="t" rtlCol="false" tIns="0" lIns="0" bIns="0" rIns="0">
            <a:spAutoFit/>
          </a:bodyPr>
          <a:lstStyle/>
          <a:p>
            <a:pPr algn="ctr">
              <a:lnSpc>
                <a:spcPts val="5320"/>
              </a:lnSpc>
              <a:spcBef>
                <a:spcPct val="0"/>
              </a:spcBef>
            </a:pPr>
            <a:r>
              <a:rPr lang="en-US" sz="3800" strike="noStrike" u="none">
                <a:solidFill>
                  <a:srgbClr val="FFFFFF"/>
                </a:solidFill>
                <a:latin typeface="Livvic"/>
                <a:ea typeface="Livvic"/>
                <a:cs typeface="Livvic"/>
                <a:sym typeface="Livvic"/>
              </a:rPr>
              <a:t>Hỗ trợ đa ngôn ngữ</a:t>
            </a:r>
          </a:p>
          <a:p>
            <a:pPr algn="ctr" marL="0" indent="0" lvl="1">
              <a:lnSpc>
                <a:spcPts val="5320"/>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2177" t="-49934" r="-56176" b="-58419"/>
            </a:stretch>
          </a:blipFill>
        </p:spPr>
      </p:sp>
      <p:grpSp>
        <p:nvGrpSpPr>
          <p:cNvPr name="Group 3" id="3"/>
          <p:cNvGrpSpPr/>
          <p:nvPr/>
        </p:nvGrpSpPr>
        <p:grpSpPr>
          <a:xfrm rot="0">
            <a:off x="-457665" y="3230789"/>
            <a:ext cx="19203330" cy="4628115"/>
            <a:chOff x="0" y="0"/>
            <a:chExt cx="5057667" cy="1218928"/>
          </a:xfrm>
        </p:grpSpPr>
        <p:sp>
          <p:nvSpPr>
            <p:cNvPr name="Freeform 4" id="4"/>
            <p:cNvSpPr/>
            <p:nvPr/>
          </p:nvSpPr>
          <p:spPr>
            <a:xfrm flipH="false" flipV="false" rot="0">
              <a:off x="0" y="0"/>
              <a:ext cx="5057667" cy="1218928"/>
            </a:xfrm>
            <a:custGeom>
              <a:avLst/>
              <a:gdLst/>
              <a:ahLst/>
              <a:cxnLst/>
              <a:rect r="r" b="b" t="t" l="l"/>
              <a:pathLst>
                <a:path h="1218928" w="5057667">
                  <a:moveTo>
                    <a:pt x="0" y="0"/>
                  </a:moveTo>
                  <a:lnTo>
                    <a:pt x="5057667" y="0"/>
                  </a:lnTo>
                  <a:lnTo>
                    <a:pt x="5057667" y="1218928"/>
                  </a:lnTo>
                  <a:lnTo>
                    <a:pt x="0" y="1218928"/>
                  </a:lnTo>
                  <a:close/>
                </a:path>
              </a:pathLst>
            </a:custGeom>
            <a:solidFill>
              <a:srgbClr val="093362"/>
            </a:solidFill>
          </p:spPr>
        </p:sp>
        <p:sp>
          <p:nvSpPr>
            <p:cNvPr name="TextBox 5" id="5"/>
            <p:cNvSpPr txBox="true"/>
            <p:nvPr/>
          </p:nvSpPr>
          <p:spPr>
            <a:xfrm>
              <a:off x="0" y="-47625"/>
              <a:ext cx="5057667" cy="126655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857996" y="583524"/>
            <a:ext cx="9119952" cy="911995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93362"/>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120650" y="846178"/>
            <a:ext cx="8594644" cy="859464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579"/>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8497037" y="1222581"/>
            <a:ext cx="7841869" cy="7841838"/>
            <a:chOff x="0" y="0"/>
            <a:chExt cx="6350000" cy="6349975"/>
          </a:xfrm>
        </p:grpSpPr>
        <p:sp>
          <p:nvSpPr>
            <p:cNvPr name="Freeform 13" id="1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15898" r="0" b="-15898"/>
              </a:stretch>
            </a:blipFill>
          </p:spPr>
        </p:sp>
      </p:grpSp>
      <p:sp>
        <p:nvSpPr>
          <p:cNvPr name="TextBox 14" id="14"/>
          <p:cNvSpPr txBox="true"/>
          <p:nvPr/>
        </p:nvSpPr>
        <p:spPr>
          <a:xfrm rot="0">
            <a:off x="1028700" y="3937507"/>
            <a:ext cx="6829296" cy="3471854"/>
          </a:xfrm>
          <a:prstGeom prst="rect">
            <a:avLst/>
          </a:prstGeom>
        </p:spPr>
        <p:txBody>
          <a:bodyPr anchor="t" rtlCol="false" tIns="0" lIns="0" bIns="0" rIns="0">
            <a:spAutoFit/>
          </a:bodyPr>
          <a:lstStyle/>
          <a:p>
            <a:pPr algn="ctr">
              <a:lnSpc>
                <a:spcPts val="13126"/>
              </a:lnSpc>
            </a:pPr>
            <a:r>
              <a:rPr lang="en-US" sz="13532">
                <a:solidFill>
                  <a:srgbClr val="FFFFFF"/>
                </a:solidFill>
                <a:latin typeface="Bobby Jones"/>
                <a:ea typeface="Bobby Jones"/>
                <a:cs typeface="Bobby Jones"/>
                <a:sym typeface="Bobby Jones"/>
              </a:rPr>
              <a:t>THANK YOU!</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093362"/>
        </a:solidFill>
      </p:bgPr>
    </p:bg>
    <p:spTree>
      <p:nvGrpSpPr>
        <p:cNvPr id="1" name=""/>
        <p:cNvGrpSpPr/>
        <p:nvPr/>
      </p:nvGrpSpPr>
      <p:grpSpPr>
        <a:xfrm>
          <a:off x="0" y="0"/>
          <a:ext cx="0" cy="0"/>
          <a:chOff x="0" y="0"/>
          <a:chExt cx="0" cy="0"/>
        </a:xfrm>
      </p:grpSpPr>
      <p:grpSp>
        <p:nvGrpSpPr>
          <p:cNvPr name="Group 2" id="2"/>
          <p:cNvGrpSpPr/>
          <p:nvPr/>
        </p:nvGrpSpPr>
        <p:grpSpPr>
          <a:xfrm rot="0">
            <a:off x="314438" y="385116"/>
            <a:ext cx="17659125" cy="9516767"/>
            <a:chOff x="0" y="0"/>
            <a:chExt cx="4650963" cy="2506474"/>
          </a:xfrm>
        </p:grpSpPr>
        <p:sp>
          <p:nvSpPr>
            <p:cNvPr name="Freeform 3" id="3"/>
            <p:cNvSpPr/>
            <p:nvPr/>
          </p:nvSpPr>
          <p:spPr>
            <a:xfrm flipH="false" flipV="false" rot="0">
              <a:off x="0" y="0"/>
              <a:ext cx="4650963" cy="2506474"/>
            </a:xfrm>
            <a:custGeom>
              <a:avLst/>
              <a:gdLst/>
              <a:ahLst/>
              <a:cxnLst/>
              <a:rect r="r" b="b" t="t" l="l"/>
              <a:pathLst>
                <a:path h="2506474" w="4650963">
                  <a:moveTo>
                    <a:pt x="0" y="0"/>
                  </a:moveTo>
                  <a:lnTo>
                    <a:pt x="4650963" y="0"/>
                  </a:lnTo>
                  <a:lnTo>
                    <a:pt x="4650963" y="2506474"/>
                  </a:lnTo>
                  <a:lnTo>
                    <a:pt x="0" y="2506474"/>
                  </a:lnTo>
                  <a:close/>
                </a:path>
              </a:pathLst>
            </a:custGeom>
            <a:solidFill>
              <a:srgbClr val="FFFFFF"/>
            </a:solidFill>
          </p:spPr>
        </p:sp>
        <p:sp>
          <p:nvSpPr>
            <p:cNvPr name="TextBox 4" id="4"/>
            <p:cNvSpPr txBox="true"/>
            <p:nvPr/>
          </p:nvSpPr>
          <p:spPr>
            <a:xfrm>
              <a:off x="0" y="-47625"/>
              <a:ext cx="4650963" cy="255409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674419" y="4252075"/>
            <a:ext cx="4975136" cy="4619502"/>
            <a:chOff x="0" y="0"/>
            <a:chExt cx="1404030" cy="1303667"/>
          </a:xfrm>
        </p:grpSpPr>
        <p:sp>
          <p:nvSpPr>
            <p:cNvPr name="Freeform 6" id="6"/>
            <p:cNvSpPr/>
            <p:nvPr/>
          </p:nvSpPr>
          <p:spPr>
            <a:xfrm flipH="false" flipV="false" rot="0">
              <a:off x="0" y="0"/>
              <a:ext cx="1404030" cy="1303667"/>
            </a:xfrm>
            <a:custGeom>
              <a:avLst/>
              <a:gdLst/>
              <a:ahLst/>
              <a:cxnLst/>
              <a:rect r="r" b="b" t="t" l="l"/>
              <a:pathLst>
                <a:path h="1303667" w="1404030">
                  <a:moveTo>
                    <a:pt x="38903" y="0"/>
                  </a:moveTo>
                  <a:lnTo>
                    <a:pt x="1365127" y="0"/>
                  </a:lnTo>
                  <a:cubicBezTo>
                    <a:pt x="1386613" y="0"/>
                    <a:pt x="1404030" y="17417"/>
                    <a:pt x="1404030" y="38903"/>
                  </a:cubicBezTo>
                  <a:lnTo>
                    <a:pt x="1404030" y="1264764"/>
                  </a:lnTo>
                  <a:cubicBezTo>
                    <a:pt x="1404030" y="1286249"/>
                    <a:pt x="1386613" y="1303667"/>
                    <a:pt x="1365127" y="1303667"/>
                  </a:cubicBezTo>
                  <a:lnTo>
                    <a:pt x="38903" y="1303667"/>
                  </a:lnTo>
                  <a:cubicBezTo>
                    <a:pt x="17417" y="1303667"/>
                    <a:pt x="0" y="1286249"/>
                    <a:pt x="0" y="1264764"/>
                  </a:cubicBezTo>
                  <a:lnTo>
                    <a:pt x="0" y="38903"/>
                  </a:lnTo>
                  <a:cubicBezTo>
                    <a:pt x="0" y="17417"/>
                    <a:pt x="17417" y="0"/>
                    <a:pt x="38903" y="0"/>
                  </a:cubicBezTo>
                  <a:close/>
                </a:path>
              </a:pathLst>
            </a:custGeom>
            <a:solidFill>
              <a:srgbClr val="093362"/>
            </a:solidFill>
            <a:ln cap="rnd">
              <a:noFill/>
              <a:prstDash val="solid"/>
              <a:round/>
            </a:ln>
          </p:spPr>
        </p:sp>
        <p:sp>
          <p:nvSpPr>
            <p:cNvPr name="TextBox 7" id="7"/>
            <p:cNvSpPr txBox="true"/>
            <p:nvPr/>
          </p:nvSpPr>
          <p:spPr>
            <a:xfrm>
              <a:off x="0" y="-47625"/>
              <a:ext cx="1404030" cy="135129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2318664" y="4252075"/>
            <a:ext cx="4940636" cy="4619502"/>
            <a:chOff x="0" y="0"/>
            <a:chExt cx="1394294" cy="1303667"/>
          </a:xfrm>
        </p:grpSpPr>
        <p:sp>
          <p:nvSpPr>
            <p:cNvPr name="Freeform 9" id="9"/>
            <p:cNvSpPr/>
            <p:nvPr/>
          </p:nvSpPr>
          <p:spPr>
            <a:xfrm flipH="false" flipV="false" rot="0">
              <a:off x="0" y="0"/>
              <a:ext cx="1394294" cy="1303667"/>
            </a:xfrm>
            <a:custGeom>
              <a:avLst/>
              <a:gdLst/>
              <a:ahLst/>
              <a:cxnLst/>
              <a:rect r="r" b="b" t="t" l="l"/>
              <a:pathLst>
                <a:path h="1303667" w="1394294">
                  <a:moveTo>
                    <a:pt x="39175" y="0"/>
                  </a:moveTo>
                  <a:lnTo>
                    <a:pt x="1355119" y="0"/>
                  </a:lnTo>
                  <a:cubicBezTo>
                    <a:pt x="1365509" y="0"/>
                    <a:pt x="1375473" y="4127"/>
                    <a:pt x="1382820" y="11474"/>
                  </a:cubicBezTo>
                  <a:cubicBezTo>
                    <a:pt x="1390167" y="18821"/>
                    <a:pt x="1394294" y="28785"/>
                    <a:pt x="1394294" y="39175"/>
                  </a:cubicBezTo>
                  <a:lnTo>
                    <a:pt x="1394294" y="1264492"/>
                  </a:lnTo>
                  <a:cubicBezTo>
                    <a:pt x="1394294" y="1286128"/>
                    <a:pt x="1376755" y="1303667"/>
                    <a:pt x="1355119" y="1303667"/>
                  </a:cubicBezTo>
                  <a:lnTo>
                    <a:pt x="39175" y="1303667"/>
                  </a:lnTo>
                  <a:cubicBezTo>
                    <a:pt x="28785" y="1303667"/>
                    <a:pt x="18821" y="1299539"/>
                    <a:pt x="11474" y="1292193"/>
                  </a:cubicBezTo>
                  <a:cubicBezTo>
                    <a:pt x="4127" y="1284846"/>
                    <a:pt x="0" y="1274882"/>
                    <a:pt x="0" y="1264492"/>
                  </a:cubicBezTo>
                  <a:lnTo>
                    <a:pt x="0" y="39175"/>
                  </a:lnTo>
                  <a:cubicBezTo>
                    <a:pt x="0" y="28785"/>
                    <a:pt x="4127" y="18821"/>
                    <a:pt x="11474" y="11474"/>
                  </a:cubicBezTo>
                  <a:cubicBezTo>
                    <a:pt x="18821" y="4127"/>
                    <a:pt x="28785" y="0"/>
                    <a:pt x="39175" y="0"/>
                  </a:cubicBezTo>
                  <a:close/>
                </a:path>
              </a:pathLst>
            </a:custGeom>
            <a:solidFill>
              <a:srgbClr val="093362"/>
            </a:solidFill>
            <a:ln cap="rnd">
              <a:noFill/>
              <a:prstDash val="solid"/>
              <a:round/>
            </a:ln>
          </p:spPr>
        </p:sp>
        <p:sp>
          <p:nvSpPr>
            <p:cNvPr name="TextBox 10" id="10"/>
            <p:cNvSpPr txBox="true"/>
            <p:nvPr/>
          </p:nvSpPr>
          <p:spPr>
            <a:xfrm>
              <a:off x="0" y="-47625"/>
              <a:ext cx="1394294" cy="135129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1030175" y="4252075"/>
            <a:ext cx="4975136" cy="4619502"/>
            <a:chOff x="0" y="0"/>
            <a:chExt cx="1404030" cy="1303667"/>
          </a:xfrm>
        </p:grpSpPr>
        <p:sp>
          <p:nvSpPr>
            <p:cNvPr name="Freeform 12" id="12"/>
            <p:cNvSpPr/>
            <p:nvPr/>
          </p:nvSpPr>
          <p:spPr>
            <a:xfrm flipH="false" flipV="false" rot="0">
              <a:off x="0" y="0"/>
              <a:ext cx="1404030" cy="1303667"/>
            </a:xfrm>
            <a:custGeom>
              <a:avLst/>
              <a:gdLst/>
              <a:ahLst/>
              <a:cxnLst/>
              <a:rect r="r" b="b" t="t" l="l"/>
              <a:pathLst>
                <a:path h="1303667" w="1404030">
                  <a:moveTo>
                    <a:pt x="38903" y="0"/>
                  </a:moveTo>
                  <a:lnTo>
                    <a:pt x="1365127" y="0"/>
                  </a:lnTo>
                  <a:cubicBezTo>
                    <a:pt x="1386613" y="0"/>
                    <a:pt x="1404030" y="17417"/>
                    <a:pt x="1404030" y="38903"/>
                  </a:cubicBezTo>
                  <a:lnTo>
                    <a:pt x="1404030" y="1264764"/>
                  </a:lnTo>
                  <a:cubicBezTo>
                    <a:pt x="1404030" y="1286249"/>
                    <a:pt x="1386613" y="1303667"/>
                    <a:pt x="1365127" y="1303667"/>
                  </a:cubicBezTo>
                  <a:lnTo>
                    <a:pt x="38903" y="1303667"/>
                  </a:lnTo>
                  <a:cubicBezTo>
                    <a:pt x="17417" y="1303667"/>
                    <a:pt x="0" y="1286249"/>
                    <a:pt x="0" y="1264764"/>
                  </a:cubicBezTo>
                  <a:lnTo>
                    <a:pt x="0" y="38903"/>
                  </a:lnTo>
                  <a:cubicBezTo>
                    <a:pt x="0" y="17417"/>
                    <a:pt x="17417" y="0"/>
                    <a:pt x="38903" y="0"/>
                  </a:cubicBezTo>
                  <a:close/>
                </a:path>
              </a:pathLst>
            </a:custGeom>
            <a:solidFill>
              <a:srgbClr val="093362"/>
            </a:solidFill>
          </p:spPr>
        </p:sp>
        <p:sp>
          <p:nvSpPr>
            <p:cNvPr name="TextBox 13" id="13"/>
            <p:cNvSpPr txBox="true"/>
            <p:nvPr/>
          </p:nvSpPr>
          <p:spPr>
            <a:xfrm>
              <a:off x="0" y="-47625"/>
              <a:ext cx="1404030" cy="135129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131743" y="4669279"/>
            <a:ext cx="771999" cy="771999"/>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6" id="16"/>
          <p:cNvGrpSpPr/>
          <p:nvPr/>
        </p:nvGrpSpPr>
        <p:grpSpPr>
          <a:xfrm rot="0">
            <a:off x="8777463" y="4669279"/>
            <a:ext cx="771999" cy="771999"/>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8" id="18"/>
          <p:cNvGrpSpPr/>
          <p:nvPr/>
        </p:nvGrpSpPr>
        <p:grpSpPr>
          <a:xfrm rot="0">
            <a:off x="14421330" y="4669279"/>
            <a:ext cx="771999" cy="771999"/>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20" id="20"/>
          <p:cNvSpPr txBox="true"/>
          <p:nvPr/>
        </p:nvSpPr>
        <p:spPr>
          <a:xfrm rot="0">
            <a:off x="1303663" y="5374603"/>
            <a:ext cx="4428159" cy="3258819"/>
          </a:xfrm>
          <a:prstGeom prst="rect">
            <a:avLst/>
          </a:prstGeom>
        </p:spPr>
        <p:txBody>
          <a:bodyPr anchor="t" rtlCol="false" tIns="0" lIns="0" bIns="0" rIns="0">
            <a:spAutoFit/>
          </a:bodyPr>
          <a:lstStyle/>
          <a:p>
            <a:pPr algn="ctr" marL="0" indent="0" lvl="1">
              <a:lnSpc>
                <a:spcPts val="5180"/>
              </a:lnSpc>
              <a:spcBef>
                <a:spcPct val="0"/>
              </a:spcBef>
            </a:pPr>
            <a:r>
              <a:rPr lang="en-US" sz="3700">
                <a:solidFill>
                  <a:srgbClr val="FFFFFF"/>
                </a:solidFill>
                <a:latin typeface="Livvic"/>
                <a:ea typeface="Livvic"/>
                <a:cs typeface="Livvic"/>
                <a:sym typeface="Livvic"/>
              </a:rPr>
              <a:t>Ứng dụng giú</a:t>
            </a:r>
            <a:r>
              <a:rPr lang="en-US" sz="3700" strike="noStrike" u="none">
                <a:solidFill>
                  <a:srgbClr val="FFFFFF"/>
                </a:solidFill>
                <a:latin typeface="Livvic"/>
                <a:ea typeface="Livvic"/>
                <a:cs typeface="Livvic"/>
                <a:sym typeface="Livvic"/>
              </a:rPr>
              <a:t>p người dùng theo dõi thông tin thời tiết hiện tại và dự báo trong 5 ngày tới.</a:t>
            </a:r>
          </a:p>
        </p:txBody>
      </p:sp>
      <p:sp>
        <p:nvSpPr>
          <p:cNvPr name="TextBox 21" id="21"/>
          <p:cNvSpPr txBox="true"/>
          <p:nvPr/>
        </p:nvSpPr>
        <p:spPr>
          <a:xfrm rot="0">
            <a:off x="7028329" y="5504197"/>
            <a:ext cx="4270266" cy="2601594"/>
          </a:xfrm>
          <a:prstGeom prst="rect">
            <a:avLst/>
          </a:prstGeom>
        </p:spPr>
        <p:txBody>
          <a:bodyPr anchor="t" rtlCol="false" tIns="0" lIns="0" bIns="0" rIns="0">
            <a:spAutoFit/>
          </a:bodyPr>
          <a:lstStyle/>
          <a:p>
            <a:pPr algn="ctr" marL="0" indent="0" lvl="1">
              <a:lnSpc>
                <a:spcPts val="5180"/>
              </a:lnSpc>
              <a:spcBef>
                <a:spcPct val="0"/>
              </a:spcBef>
            </a:pPr>
            <a:r>
              <a:rPr lang="en-US" sz="3700">
                <a:solidFill>
                  <a:srgbClr val="FFFFFF"/>
                </a:solidFill>
                <a:latin typeface="Livvic"/>
                <a:ea typeface="Livvic"/>
                <a:cs typeface="Livvic"/>
                <a:sym typeface="Livvic"/>
              </a:rPr>
              <a:t>Tích hợp các chức năng tìm kiếm thành phố, lưu lịch sử </a:t>
            </a:r>
          </a:p>
        </p:txBody>
      </p:sp>
      <p:grpSp>
        <p:nvGrpSpPr>
          <p:cNvPr name="Group 22" id="22"/>
          <p:cNvGrpSpPr/>
          <p:nvPr/>
        </p:nvGrpSpPr>
        <p:grpSpPr>
          <a:xfrm rot="0">
            <a:off x="-457665" y="1415424"/>
            <a:ext cx="19203330" cy="2210102"/>
            <a:chOff x="0" y="0"/>
            <a:chExt cx="5057667" cy="582085"/>
          </a:xfrm>
        </p:grpSpPr>
        <p:sp>
          <p:nvSpPr>
            <p:cNvPr name="Freeform 23" id="23"/>
            <p:cNvSpPr/>
            <p:nvPr/>
          </p:nvSpPr>
          <p:spPr>
            <a:xfrm flipH="false" flipV="false" rot="0">
              <a:off x="0" y="0"/>
              <a:ext cx="5057667" cy="582085"/>
            </a:xfrm>
            <a:custGeom>
              <a:avLst/>
              <a:gdLst/>
              <a:ahLst/>
              <a:cxnLst/>
              <a:rect r="r" b="b" t="t" l="l"/>
              <a:pathLst>
                <a:path h="582085" w="5057667">
                  <a:moveTo>
                    <a:pt x="0" y="0"/>
                  </a:moveTo>
                  <a:lnTo>
                    <a:pt x="5057667" y="0"/>
                  </a:lnTo>
                  <a:lnTo>
                    <a:pt x="5057667" y="582085"/>
                  </a:lnTo>
                  <a:lnTo>
                    <a:pt x="0" y="582085"/>
                  </a:lnTo>
                  <a:close/>
                </a:path>
              </a:pathLst>
            </a:custGeom>
            <a:solidFill>
              <a:srgbClr val="093362"/>
            </a:solidFill>
          </p:spPr>
        </p:sp>
        <p:sp>
          <p:nvSpPr>
            <p:cNvPr name="TextBox 24" id="24"/>
            <p:cNvSpPr txBox="true"/>
            <p:nvPr/>
          </p:nvSpPr>
          <p:spPr>
            <a:xfrm>
              <a:off x="0" y="-47625"/>
              <a:ext cx="5057667" cy="629710"/>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3297049" y="1761731"/>
            <a:ext cx="11693902" cy="1707988"/>
          </a:xfrm>
          <a:prstGeom prst="rect">
            <a:avLst/>
          </a:prstGeom>
        </p:spPr>
        <p:txBody>
          <a:bodyPr anchor="t" rtlCol="false" tIns="0" lIns="0" bIns="0" rIns="0">
            <a:spAutoFit/>
          </a:bodyPr>
          <a:lstStyle/>
          <a:p>
            <a:pPr algn="ctr">
              <a:lnSpc>
                <a:spcPts val="12581"/>
              </a:lnSpc>
            </a:pPr>
            <a:r>
              <a:rPr lang="en-US" sz="12457">
                <a:solidFill>
                  <a:srgbClr val="FFFFFF"/>
                </a:solidFill>
                <a:latin typeface="Bobby Jones"/>
                <a:ea typeface="Bobby Jones"/>
                <a:cs typeface="Bobby Jones"/>
                <a:sym typeface="Bobby Jones"/>
              </a:rPr>
              <a:t>GIỚI THIỆU CHUNG</a:t>
            </a:r>
          </a:p>
        </p:txBody>
      </p:sp>
      <p:sp>
        <p:nvSpPr>
          <p:cNvPr name="TextBox 26" id="26"/>
          <p:cNvSpPr txBox="true"/>
          <p:nvPr/>
        </p:nvSpPr>
        <p:spPr>
          <a:xfrm rot="0">
            <a:off x="12679613" y="5374603"/>
            <a:ext cx="4255434" cy="3258819"/>
          </a:xfrm>
          <a:prstGeom prst="rect">
            <a:avLst/>
          </a:prstGeom>
        </p:spPr>
        <p:txBody>
          <a:bodyPr anchor="t" rtlCol="false" tIns="0" lIns="0" bIns="0" rIns="0">
            <a:spAutoFit/>
          </a:bodyPr>
          <a:lstStyle/>
          <a:p>
            <a:pPr algn="ctr">
              <a:lnSpc>
                <a:spcPts val="5180"/>
              </a:lnSpc>
              <a:spcBef>
                <a:spcPct val="0"/>
              </a:spcBef>
            </a:pPr>
            <a:r>
              <a:rPr lang="en-US" sz="3700">
                <a:solidFill>
                  <a:srgbClr val="FFFFFF"/>
                </a:solidFill>
                <a:latin typeface="Livvic"/>
                <a:ea typeface="Livvic"/>
                <a:cs typeface="Livvic"/>
                <a:sym typeface="Livvic"/>
              </a:rPr>
              <a:t>Phù hợp với người dùng cần thông tin thời tiết nhanh chóng, chính xác.</a:t>
            </a:r>
          </a:p>
          <a:p>
            <a:pPr algn="ctr">
              <a:lnSpc>
                <a:spcPts val="5180"/>
              </a:lnSpc>
              <a:spcBef>
                <a:spcPct val="0"/>
              </a:spcBef>
            </a:pPr>
          </a:p>
        </p:txBody>
      </p:sp>
      <p:sp>
        <p:nvSpPr>
          <p:cNvPr name="TextBox 27" id="27"/>
          <p:cNvSpPr txBox="true"/>
          <p:nvPr/>
        </p:nvSpPr>
        <p:spPr>
          <a:xfrm rot="0">
            <a:off x="3245137" y="4668373"/>
            <a:ext cx="545211" cy="659511"/>
          </a:xfrm>
          <a:prstGeom prst="rect">
            <a:avLst/>
          </a:prstGeom>
        </p:spPr>
        <p:txBody>
          <a:bodyPr anchor="t" rtlCol="false" tIns="0" lIns="0" bIns="0" rIns="0">
            <a:spAutoFit/>
          </a:bodyPr>
          <a:lstStyle/>
          <a:p>
            <a:pPr algn="ctr">
              <a:lnSpc>
                <a:spcPts val="5652"/>
              </a:lnSpc>
            </a:pPr>
            <a:r>
              <a:rPr lang="en-US" sz="3600">
                <a:solidFill>
                  <a:srgbClr val="000000"/>
                </a:solidFill>
                <a:latin typeface="Livvic"/>
                <a:ea typeface="Livvic"/>
                <a:cs typeface="Livvic"/>
                <a:sym typeface="Livvic"/>
              </a:rPr>
              <a:t>1</a:t>
            </a:r>
          </a:p>
        </p:txBody>
      </p:sp>
      <p:sp>
        <p:nvSpPr>
          <p:cNvPr name="TextBox 28" id="28"/>
          <p:cNvSpPr txBox="true"/>
          <p:nvPr/>
        </p:nvSpPr>
        <p:spPr>
          <a:xfrm rot="0">
            <a:off x="8890857" y="4668373"/>
            <a:ext cx="545211" cy="659511"/>
          </a:xfrm>
          <a:prstGeom prst="rect">
            <a:avLst/>
          </a:prstGeom>
        </p:spPr>
        <p:txBody>
          <a:bodyPr anchor="t" rtlCol="false" tIns="0" lIns="0" bIns="0" rIns="0">
            <a:spAutoFit/>
          </a:bodyPr>
          <a:lstStyle/>
          <a:p>
            <a:pPr algn="ctr">
              <a:lnSpc>
                <a:spcPts val="5652"/>
              </a:lnSpc>
            </a:pPr>
            <a:r>
              <a:rPr lang="en-US" sz="3600">
                <a:solidFill>
                  <a:srgbClr val="000000"/>
                </a:solidFill>
                <a:latin typeface="Livvic"/>
                <a:ea typeface="Livvic"/>
                <a:cs typeface="Livvic"/>
                <a:sym typeface="Livvic"/>
              </a:rPr>
              <a:t>2</a:t>
            </a:r>
          </a:p>
        </p:txBody>
      </p:sp>
      <p:sp>
        <p:nvSpPr>
          <p:cNvPr name="TextBox 29" id="29"/>
          <p:cNvSpPr txBox="true"/>
          <p:nvPr/>
        </p:nvSpPr>
        <p:spPr>
          <a:xfrm rot="0">
            <a:off x="14534724" y="4668373"/>
            <a:ext cx="545211" cy="659511"/>
          </a:xfrm>
          <a:prstGeom prst="rect">
            <a:avLst/>
          </a:prstGeom>
        </p:spPr>
        <p:txBody>
          <a:bodyPr anchor="t" rtlCol="false" tIns="0" lIns="0" bIns="0" rIns="0">
            <a:spAutoFit/>
          </a:bodyPr>
          <a:lstStyle/>
          <a:p>
            <a:pPr algn="ctr">
              <a:lnSpc>
                <a:spcPts val="5652"/>
              </a:lnSpc>
            </a:pPr>
            <a:r>
              <a:rPr lang="en-US" sz="3600">
                <a:solidFill>
                  <a:srgbClr val="000000"/>
                </a:solidFill>
                <a:latin typeface="Livvic"/>
                <a:ea typeface="Livvic"/>
                <a:cs typeface="Livvic"/>
                <a:sym typeface="Livvic"/>
              </a:rPr>
              <a:t>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9336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737029" y="-821941"/>
            <a:ext cx="8804453" cy="13206680"/>
            <a:chOff x="0" y="0"/>
            <a:chExt cx="6350000" cy="9525000"/>
          </a:xfrm>
        </p:grpSpPr>
        <p:sp>
          <p:nvSpPr>
            <p:cNvPr name="Freeform 3" id="3"/>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2570" t="0" r="-62570" b="0"/>
              </a:stretch>
            </a:blipFill>
          </p:spPr>
        </p:sp>
      </p:grpSp>
      <p:sp>
        <p:nvSpPr>
          <p:cNvPr name="TextBox 4" id="4"/>
          <p:cNvSpPr txBox="true"/>
          <p:nvPr/>
        </p:nvSpPr>
        <p:spPr>
          <a:xfrm rot="0">
            <a:off x="788964" y="2224806"/>
            <a:ext cx="7686388" cy="6072504"/>
          </a:xfrm>
          <a:prstGeom prst="rect">
            <a:avLst/>
          </a:prstGeom>
        </p:spPr>
        <p:txBody>
          <a:bodyPr anchor="t" rtlCol="false" tIns="0" lIns="0" bIns="0" rIns="0">
            <a:spAutoFit/>
          </a:bodyPr>
          <a:lstStyle/>
          <a:p>
            <a:pPr algn="ctr" marL="928374" indent="-464187" lvl="1">
              <a:lnSpc>
                <a:spcPts val="6020"/>
              </a:lnSpc>
              <a:buFont typeface="Arial"/>
              <a:buChar char="•"/>
            </a:pPr>
            <a:r>
              <a:rPr lang="en-US" sz="4300">
                <a:solidFill>
                  <a:srgbClr val="FFFFFF"/>
                </a:solidFill>
                <a:latin typeface="Livvic"/>
                <a:ea typeface="Livvic"/>
                <a:cs typeface="Livvic"/>
                <a:sym typeface="Livvic"/>
              </a:rPr>
              <a:t>Cung cấp thông tin thời tiết nhanh và dễ hiểu.</a:t>
            </a:r>
          </a:p>
          <a:p>
            <a:pPr algn="ctr" marL="928374" indent="-464187" lvl="1">
              <a:lnSpc>
                <a:spcPts val="6020"/>
              </a:lnSpc>
              <a:buFont typeface="Arial"/>
              <a:buChar char="•"/>
            </a:pPr>
            <a:r>
              <a:rPr lang="en-US" sz="4300">
                <a:solidFill>
                  <a:srgbClr val="FFFFFF"/>
                </a:solidFill>
                <a:latin typeface="Livvic"/>
                <a:ea typeface="Livvic"/>
                <a:cs typeface="Livvic"/>
                <a:sym typeface="Livvic"/>
              </a:rPr>
              <a:t>Giao diện thân thiện, dễ sử dụng.</a:t>
            </a:r>
          </a:p>
          <a:p>
            <a:pPr algn="ctr" marL="928374" indent="-464187" lvl="1">
              <a:lnSpc>
                <a:spcPts val="6020"/>
              </a:lnSpc>
              <a:buFont typeface="Arial"/>
              <a:buChar char="•"/>
            </a:pPr>
            <a:r>
              <a:rPr lang="en-US" sz="4300">
                <a:solidFill>
                  <a:srgbClr val="FFFFFF"/>
                </a:solidFill>
                <a:latin typeface="Livvic"/>
                <a:ea typeface="Livvic"/>
                <a:cs typeface="Livvic"/>
                <a:sym typeface="Livvic"/>
              </a:rPr>
              <a:t>Hỗ trợ người dùng theo dõi thời tiết nhiều khu vực khác nhau.</a:t>
            </a:r>
          </a:p>
          <a:p>
            <a:pPr algn="ctr" marL="0" indent="0" lvl="1">
              <a:lnSpc>
                <a:spcPts val="6020"/>
              </a:lnSpc>
              <a:spcBef>
                <a:spcPct val="0"/>
              </a:spcBef>
            </a:pPr>
          </a:p>
        </p:txBody>
      </p:sp>
      <p:sp>
        <p:nvSpPr>
          <p:cNvPr name="TextBox 5" id="5"/>
          <p:cNvSpPr txBox="true"/>
          <p:nvPr/>
        </p:nvSpPr>
        <p:spPr>
          <a:xfrm rot="0">
            <a:off x="187558" y="188278"/>
            <a:ext cx="9169938" cy="1219823"/>
          </a:xfrm>
          <a:prstGeom prst="rect">
            <a:avLst/>
          </a:prstGeom>
        </p:spPr>
        <p:txBody>
          <a:bodyPr anchor="t" rtlCol="false" tIns="0" lIns="0" bIns="0" rIns="0">
            <a:spAutoFit/>
          </a:bodyPr>
          <a:lstStyle/>
          <a:p>
            <a:pPr algn="ctr">
              <a:lnSpc>
                <a:spcPts val="9940"/>
              </a:lnSpc>
            </a:pPr>
            <a:r>
              <a:rPr lang="en-US" sz="7100" b="true">
                <a:solidFill>
                  <a:srgbClr val="FFFFFF"/>
                </a:solidFill>
                <a:latin typeface="Noto Sans Bold"/>
                <a:ea typeface="Noto Sans Bold"/>
                <a:cs typeface="Noto Sans Bold"/>
                <a:sym typeface="Noto Sans Bold"/>
              </a:rPr>
              <a:t> Mục</a:t>
            </a:r>
            <a:r>
              <a:rPr lang="en-US" b="true" sz="7100">
                <a:solidFill>
                  <a:srgbClr val="FFFFFF"/>
                </a:solidFill>
                <a:latin typeface="Noto Sans Bold"/>
                <a:ea typeface="Noto Sans Bold"/>
                <a:cs typeface="Noto Sans Bold"/>
                <a:sym typeface="Noto Sans Bold"/>
              </a:rPr>
              <a:t> tiêu ứng dụng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93362"/>
        </a:solidFill>
      </p:bgPr>
    </p:bg>
    <p:spTree>
      <p:nvGrpSpPr>
        <p:cNvPr id="1" name=""/>
        <p:cNvGrpSpPr/>
        <p:nvPr/>
      </p:nvGrpSpPr>
      <p:grpSpPr>
        <a:xfrm>
          <a:off x="0" y="0"/>
          <a:ext cx="0" cy="0"/>
          <a:chOff x="0" y="0"/>
          <a:chExt cx="0" cy="0"/>
        </a:xfrm>
      </p:grpSpPr>
      <p:grpSp>
        <p:nvGrpSpPr>
          <p:cNvPr name="Group 2" id="2"/>
          <p:cNvGrpSpPr/>
          <p:nvPr/>
        </p:nvGrpSpPr>
        <p:grpSpPr>
          <a:xfrm rot="0">
            <a:off x="10121586" y="-360206"/>
            <a:ext cx="8976059" cy="11007412"/>
            <a:chOff x="0" y="0"/>
            <a:chExt cx="2364065" cy="2899072"/>
          </a:xfrm>
        </p:grpSpPr>
        <p:sp>
          <p:nvSpPr>
            <p:cNvPr name="Freeform 3" id="3"/>
            <p:cNvSpPr/>
            <p:nvPr/>
          </p:nvSpPr>
          <p:spPr>
            <a:xfrm flipH="false" flipV="false" rot="0">
              <a:off x="0" y="0"/>
              <a:ext cx="2364065" cy="2899072"/>
            </a:xfrm>
            <a:custGeom>
              <a:avLst/>
              <a:gdLst/>
              <a:ahLst/>
              <a:cxnLst/>
              <a:rect r="r" b="b" t="t" l="l"/>
              <a:pathLst>
                <a:path h="2899072" w="2364065">
                  <a:moveTo>
                    <a:pt x="0" y="0"/>
                  </a:moveTo>
                  <a:lnTo>
                    <a:pt x="2364065" y="0"/>
                  </a:lnTo>
                  <a:lnTo>
                    <a:pt x="2364065" y="2899072"/>
                  </a:lnTo>
                  <a:lnTo>
                    <a:pt x="0" y="2899072"/>
                  </a:lnTo>
                  <a:close/>
                </a:path>
              </a:pathLst>
            </a:custGeom>
            <a:solidFill>
              <a:srgbClr val="FFFFFF"/>
            </a:solidFill>
          </p:spPr>
        </p:sp>
        <p:sp>
          <p:nvSpPr>
            <p:cNvPr name="TextBox 4" id="4"/>
            <p:cNvSpPr txBox="true"/>
            <p:nvPr/>
          </p:nvSpPr>
          <p:spPr>
            <a:xfrm>
              <a:off x="0" y="-47625"/>
              <a:ext cx="2364065" cy="2946697"/>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613408"/>
            <a:ext cx="7728635" cy="2911561"/>
          </a:xfrm>
          <a:prstGeom prst="rect">
            <a:avLst/>
          </a:prstGeom>
        </p:spPr>
        <p:txBody>
          <a:bodyPr anchor="t" rtlCol="false" tIns="0" lIns="0" bIns="0" rIns="0">
            <a:spAutoFit/>
          </a:bodyPr>
          <a:lstStyle/>
          <a:p>
            <a:pPr algn="ctr">
              <a:lnSpc>
                <a:spcPts val="5854"/>
              </a:lnSpc>
            </a:pPr>
            <a:r>
              <a:rPr lang="en-US" sz="5796">
                <a:solidFill>
                  <a:srgbClr val="FFFFFF"/>
                </a:solidFill>
                <a:latin typeface="Bobby Jones"/>
                <a:ea typeface="Bobby Jones"/>
                <a:cs typeface="Bobby Jones"/>
                <a:sym typeface="Bobby Jones"/>
              </a:rPr>
              <a:t>TỔNG QUAN LÝ THUYẾT VÀ NỀN TẢNG XÂY DỰNG ỨNG DỤNG</a:t>
            </a:r>
          </a:p>
          <a:p>
            <a:pPr algn="ctr">
              <a:lnSpc>
                <a:spcPts val="5050"/>
              </a:lnSpc>
            </a:pPr>
          </a:p>
        </p:txBody>
      </p:sp>
      <p:grpSp>
        <p:nvGrpSpPr>
          <p:cNvPr name="Group 6" id="6"/>
          <p:cNvGrpSpPr>
            <a:grpSpLocks noChangeAspect="true"/>
          </p:cNvGrpSpPr>
          <p:nvPr/>
        </p:nvGrpSpPr>
        <p:grpSpPr>
          <a:xfrm rot="0">
            <a:off x="9737029" y="-821941"/>
            <a:ext cx="8804453" cy="13206680"/>
            <a:chOff x="0" y="0"/>
            <a:chExt cx="6350000" cy="9525000"/>
          </a:xfrm>
        </p:grpSpPr>
        <p:sp>
          <p:nvSpPr>
            <p:cNvPr name="Freeform 7" id="7"/>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2359" t="0" r="-62359"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08121" y="1166736"/>
            <a:ext cx="7580770" cy="10386060"/>
          </a:xfrm>
          <a:prstGeom prst="rect">
            <a:avLst/>
          </a:prstGeom>
        </p:spPr>
        <p:txBody>
          <a:bodyPr anchor="t" rtlCol="false" tIns="0" lIns="0" bIns="0" rIns="0">
            <a:spAutoFit/>
          </a:bodyPr>
          <a:lstStyle/>
          <a:p>
            <a:pPr algn="l">
              <a:lnSpc>
                <a:spcPts val="2940"/>
              </a:lnSpc>
            </a:pPr>
            <a:r>
              <a:rPr lang="en-US" sz="2100">
                <a:solidFill>
                  <a:srgbClr val="093362"/>
                </a:solidFill>
                <a:latin typeface="Livvic"/>
                <a:ea typeface="Livvic"/>
                <a:cs typeface="Livvic"/>
                <a:sym typeface="Livvic"/>
              </a:rPr>
              <a:t> 1.1. API (Application Programming Interface)</a:t>
            </a:r>
          </a:p>
          <a:p>
            <a:pPr algn="ctr" marL="453390" indent="-226695" lvl="1">
              <a:lnSpc>
                <a:spcPts val="2940"/>
              </a:lnSpc>
              <a:buFont typeface="Arial"/>
              <a:buChar char="•"/>
            </a:pPr>
            <a:r>
              <a:rPr lang="en-US" sz="2100" u="none">
                <a:solidFill>
                  <a:srgbClr val="093362"/>
                </a:solidFill>
                <a:latin typeface="Livvic"/>
                <a:ea typeface="Livvic"/>
                <a:cs typeface="Livvic"/>
                <a:sym typeface="Livvic"/>
              </a:rPr>
              <a:t>API là cầu nối giúp ứng dụng giao tiếp với hệ thống bên ngoài.</a:t>
            </a:r>
          </a:p>
          <a:p>
            <a:pPr algn="ctr" marL="453390" indent="-226695" lvl="1">
              <a:lnSpc>
                <a:spcPts val="2940"/>
              </a:lnSpc>
              <a:buFont typeface="Arial"/>
              <a:buChar char="•"/>
            </a:pPr>
            <a:r>
              <a:rPr lang="en-US" sz="2100" u="none">
                <a:solidFill>
                  <a:srgbClr val="093362"/>
                </a:solidFill>
                <a:latin typeface="Livvic"/>
                <a:ea typeface="Livvic"/>
                <a:cs typeface="Livvic"/>
                <a:sym typeface="Livvic"/>
              </a:rPr>
              <a:t>Ứng dụng dự báo thời tiết sử dụng API từ OpenWeatherMap để lấy dữ liệu thời tiết hiện tại và dự báo theo thành phố.</a:t>
            </a:r>
          </a:p>
          <a:p>
            <a:pPr algn="l">
              <a:lnSpc>
                <a:spcPts val="2940"/>
              </a:lnSpc>
            </a:pPr>
            <a:r>
              <a:rPr lang="en-US" sz="2100" u="none">
                <a:solidFill>
                  <a:srgbClr val="093362"/>
                </a:solidFill>
                <a:latin typeface="Livvic"/>
                <a:ea typeface="Livvic"/>
                <a:cs typeface="Livvic"/>
                <a:sym typeface="Livvic"/>
              </a:rPr>
              <a:t>1.2. Kiến trúc ứng dụng Android</a:t>
            </a:r>
          </a:p>
          <a:p>
            <a:pPr algn="ctr" marL="453390" indent="-226695" lvl="1">
              <a:lnSpc>
                <a:spcPts val="2940"/>
              </a:lnSpc>
              <a:buFont typeface="Arial"/>
              <a:buChar char="•"/>
            </a:pPr>
            <a:r>
              <a:rPr lang="en-US" sz="2100" u="none">
                <a:solidFill>
                  <a:srgbClr val="093362"/>
                </a:solidFill>
                <a:latin typeface="Livvic"/>
                <a:ea typeface="Livvic"/>
                <a:cs typeface="Livvic"/>
                <a:sym typeface="Livvic"/>
              </a:rPr>
              <a:t>Android sử dụng mô hình Activity/Fragment để điều khiển giao diện.</a:t>
            </a:r>
          </a:p>
          <a:p>
            <a:pPr algn="ctr" marL="453390" indent="-226695" lvl="1">
              <a:lnSpc>
                <a:spcPts val="2940"/>
              </a:lnSpc>
              <a:buFont typeface="Arial"/>
              <a:buChar char="•"/>
            </a:pPr>
            <a:r>
              <a:rPr lang="en-US" sz="2100" u="none">
                <a:solidFill>
                  <a:srgbClr val="093362"/>
                </a:solidFill>
                <a:latin typeface="Livvic"/>
                <a:ea typeface="Livvic"/>
                <a:cs typeface="Livvic"/>
                <a:sym typeface="Livvic"/>
              </a:rPr>
              <a:t>Giao tiếp giữa logic và giao diện qua ViewBinding giúp quản lý UI dễ hơn, tránh lỗi</a:t>
            </a:r>
          </a:p>
          <a:p>
            <a:pPr algn="l">
              <a:lnSpc>
                <a:spcPts val="2940"/>
              </a:lnSpc>
            </a:pPr>
            <a:r>
              <a:rPr lang="en-US" sz="2100" u="none">
                <a:solidFill>
                  <a:srgbClr val="093362"/>
                </a:solidFill>
                <a:latin typeface="Livvic"/>
                <a:ea typeface="Livvic"/>
                <a:cs typeface="Livvic"/>
                <a:sym typeface="Livvic"/>
              </a:rPr>
              <a:t>1.3. Giao tiếp mạng (Networking)</a:t>
            </a:r>
          </a:p>
          <a:p>
            <a:pPr algn="ctr" marL="453390" indent="-226695" lvl="1">
              <a:lnSpc>
                <a:spcPts val="2940"/>
              </a:lnSpc>
              <a:buFont typeface="Arial"/>
              <a:buChar char="•"/>
            </a:pPr>
            <a:r>
              <a:rPr lang="en-US" sz="2100" u="none">
                <a:solidFill>
                  <a:srgbClr val="093362"/>
                </a:solidFill>
                <a:latin typeface="Livvic"/>
                <a:ea typeface="Livvic"/>
                <a:cs typeface="Livvic"/>
                <a:sym typeface="Livvic"/>
              </a:rPr>
              <a:t>Sử dụng Retrofit – thư viện HTTP client mạnh mẽ để gửi yêu cầu GET đến API.</a:t>
            </a:r>
          </a:p>
          <a:p>
            <a:pPr algn="ctr" marL="453390" indent="-226695" lvl="1">
              <a:lnSpc>
                <a:spcPts val="2940"/>
              </a:lnSpc>
              <a:buFont typeface="Arial"/>
              <a:buChar char="•"/>
            </a:pPr>
            <a:r>
              <a:rPr lang="en-US" sz="2100" u="none">
                <a:solidFill>
                  <a:srgbClr val="093362"/>
                </a:solidFill>
                <a:latin typeface="Livvic"/>
                <a:ea typeface="Livvic"/>
                <a:cs typeface="Livvic"/>
                <a:sym typeface="Livvic"/>
              </a:rPr>
              <a:t>Dữ liệu trả về là JSON → được phân tích và hiển thị trong ứng dụng.</a:t>
            </a:r>
          </a:p>
          <a:p>
            <a:pPr algn="l">
              <a:lnSpc>
                <a:spcPts val="2940"/>
              </a:lnSpc>
            </a:pPr>
            <a:r>
              <a:rPr lang="en-US" sz="2100" u="none">
                <a:solidFill>
                  <a:srgbClr val="093362"/>
                </a:solidFill>
                <a:latin typeface="Livvic"/>
                <a:ea typeface="Livvic"/>
                <a:cs typeface="Livvic"/>
                <a:sym typeface="Livvic"/>
              </a:rPr>
              <a:t>1.4. Xác thực người dùng (Authentication)</a:t>
            </a:r>
          </a:p>
          <a:p>
            <a:pPr algn="ctr" marL="453390" indent="-226695" lvl="1">
              <a:lnSpc>
                <a:spcPts val="2940"/>
              </a:lnSpc>
              <a:buFont typeface="Arial"/>
              <a:buChar char="•"/>
            </a:pPr>
            <a:r>
              <a:rPr lang="en-US" sz="2100" u="none">
                <a:solidFill>
                  <a:srgbClr val="093362"/>
                </a:solidFill>
                <a:latin typeface="Livvic"/>
                <a:ea typeface="Livvic"/>
                <a:cs typeface="Livvic"/>
                <a:sym typeface="Livvic"/>
              </a:rPr>
              <a:t>Ứng dụng sử dụng Firebase Authentication để đăng nhập bằng email &amp; mật khẩu.</a:t>
            </a:r>
          </a:p>
          <a:p>
            <a:pPr algn="ctr" marL="453390" indent="-226695" lvl="1">
              <a:lnSpc>
                <a:spcPts val="2940"/>
              </a:lnSpc>
              <a:buFont typeface="Arial"/>
              <a:buChar char="•"/>
            </a:pPr>
            <a:r>
              <a:rPr lang="en-US" sz="2100" u="none">
                <a:solidFill>
                  <a:srgbClr val="093362"/>
                </a:solidFill>
                <a:latin typeface="Livvic"/>
                <a:ea typeface="Livvic"/>
                <a:cs typeface="Livvic"/>
                <a:sym typeface="Livvic"/>
              </a:rPr>
              <a:t>Sau khi đăng nhập thành công, người dùng có thể lưu lại lịch sử tìm kiếm thời tiết.</a:t>
            </a:r>
          </a:p>
          <a:p>
            <a:pPr algn="l">
              <a:lnSpc>
                <a:spcPts val="2940"/>
              </a:lnSpc>
            </a:pPr>
            <a:r>
              <a:rPr lang="en-US" sz="2100" u="none">
                <a:solidFill>
                  <a:srgbClr val="093362"/>
                </a:solidFill>
                <a:latin typeface="Livvic"/>
                <a:ea typeface="Livvic"/>
                <a:cs typeface="Livvic"/>
                <a:sym typeface="Livvic"/>
              </a:rPr>
              <a:t>1.5. Cơ sở dữ liệu Realtime</a:t>
            </a:r>
          </a:p>
          <a:p>
            <a:pPr algn="ctr" marL="453390" indent="-226695" lvl="1">
              <a:lnSpc>
                <a:spcPts val="2940"/>
              </a:lnSpc>
              <a:buFont typeface="Arial"/>
              <a:buChar char="•"/>
            </a:pPr>
            <a:r>
              <a:rPr lang="en-US" sz="2100" u="none">
                <a:solidFill>
                  <a:srgbClr val="093362"/>
                </a:solidFill>
                <a:latin typeface="Livvic"/>
                <a:ea typeface="Livvic"/>
                <a:cs typeface="Livvic"/>
                <a:sym typeface="Livvic"/>
              </a:rPr>
              <a:t>Firebase Realtime Database dùng để lưu lại thông tin lịch sử tìm kiếm.</a:t>
            </a:r>
          </a:p>
          <a:p>
            <a:pPr algn="ctr" marL="453390" indent="-226695" lvl="1">
              <a:lnSpc>
                <a:spcPts val="2940"/>
              </a:lnSpc>
              <a:buFont typeface="Arial"/>
              <a:buChar char="•"/>
            </a:pPr>
            <a:r>
              <a:rPr lang="en-US" sz="2100" u="none">
                <a:solidFill>
                  <a:srgbClr val="093362"/>
                </a:solidFill>
                <a:latin typeface="Livvic"/>
                <a:ea typeface="Livvic"/>
                <a:cs typeface="Livvic"/>
                <a:sym typeface="Livvic"/>
              </a:rPr>
              <a:t>Mỗi người dùng có node riêng trong cơ sở dữ liệu.</a:t>
            </a:r>
          </a:p>
          <a:p>
            <a:pPr algn="ctr">
              <a:lnSpc>
                <a:spcPts val="2940"/>
              </a:lnSpc>
            </a:pPr>
          </a:p>
          <a:p>
            <a:pPr algn="ctr">
              <a:lnSpc>
                <a:spcPts val="2940"/>
              </a:lnSpc>
            </a:pPr>
          </a:p>
          <a:p>
            <a:pPr algn="ctr">
              <a:lnSpc>
                <a:spcPts val="2940"/>
              </a:lnSpc>
            </a:pPr>
          </a:p>
          <a:p>
            <a:pPr algn="ctr">
              <a:lnSpc>
                <a:spcPts val="2940"/>
              </a:lnSpc>
            </a:pPr>
          </a:p>
        </p:txBody>
      </p:sp>
      <p:sp>
        <p:nvSpPr>
          <p:cNvPr name="TextBox 3" id="3"/>
          <p:cNvSpPr txBox="true"/>
          <p:nvPr/>
        </p:nvSpPr>
        <p:spPr>
          <a:xfrm rot="0">
            <a:off x="1028700" y="371926"/>
            <a:ext cx="7580770" cy="832910"/>
          </a:xfrm>
          <a:prstGeom prst="rect">
            <a:avLst/>
          </a:prstGeom>
        </p:spPr>
        <p:txBody>
          <a:bodyPr anchor="t" rtlCol="false" tIns="0" lIns="0" bIns="0" rIns="0">
            <a:spAutoFit/>
          </a:bodyPr>
          <a:lstStyle/>
          <a:p>
            <a:pPr algn="ctr">
              <a:lnSpc>
                <a:spcPts val="6157"/>
              </a:lnSpc>
            </a:pPr>
            <a:r>
              <a:rPr lang="en-US" sz="6096">
                <a:solidFill>
                  <a:srgbClr val="093362"/>
                </a:solidFill>
                <a:latin typeface="Bobby Jones"/>
                <a:ea typeface="Bobby Jones"/>
                <a:cs typeface="Bobby Jones"/>
                <a:sym typeface="Bobby Jones"/>
              </a:rPr>
              <a:t>1. LÝ THUYẾT NỀN TẢNG</a:t>
            </a:r>
          </a:p>
        </p:txBody>
      </p:sp>
      <p:grpSp>
        <p:nvGrpSpPr>
          <p:cNvPr name="Group 4" id="4"/>
          <p:cNvGrpSpPr>
            <a:grpSpLocks noChangeAspect="true"/>
          </p:cNvGrpSpPr>
          <p:nvPr/>
        </p:nvGrpSpPr>
        <p:grpSpPr>
          <a:xfrm rot="0">
            <a:off x="9737029" y="-821941"/>
            <a:ext cx="8804453" cy="13206680"/>
            <a:chOff x="0" y="0"/>
            <a:chExt cx="6350000" cy="9525000"/>
          </a:xfrm>
        </p:grpSpPr>
        <p:sp>
          <p:nvSpPr>
            <p:cNvPr name="Freeform 5" id="5"/>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3421" t="0" r="-63421"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737029" y="-821941"/>
            <a:ext cx="8804453" cy="13206680"/>
            <a:chOff x="0" y="0"/>
            <a:chExt cx="6350000" cy="9525000"/>
          </a:xfrm>
        </p:grpSpPr>
        <p:sp>
          <p:nvSpPr>
            <p:cNvPr name="Freeform 3" id="3"/>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2570" t="0" r="-62570" b="0"/>
              </a:stretch>
            </a:blipFill>
          </p:spPr>
        </p:sp>
      </p:grpSp>
      <p:sp>
        <p:nvSpPr>
          <p:cNvPr name="TextBox 4" id="4"/>
          <p:cNvSpPr txBox="true"/>
          <p:nvPr/>
        </p:nvSpPr>
        <p:spPr>
          <a:xfrm rot="0">
            <a:off x="1028700" y="2001654"/>
            <a:ext cx="7707511" cy="7011669"/>
          </a:xfrm>
          <a:prstGeom prst="rect">
            <a:avLst/>
          </a:prstGeom>
        </p:spPr>
        <p:txBody>
          <a:bodyPr anchor="t" rtlCol="false" tIns="0" lIns="0" bIns="0" rIns="0">
            <a:spAutoFit/>
          </a:bodyPr>
          <a:lstStyle/>
          <a:p>
            <a:pPr algn="ctr" marL="777248" indent="-388624" lvl="1">
              <a:lnSpc>
                <a:spcPts val="5040"/>
              </a:lnSpc>
              <a:buFont typeface="Arial"/>
              <a:buChar char="•"/>
            </a:pPr>
            <a:r>
              <a:rPr lang="en-US" sz="3600">
                <a:solidFill>
                  <a:srgbClr val="093362"/>
                </a:solidFill>
                <a:latin typeface="Livvic"/>
                <a:ea typeface="Livvic"/>
                <a:cs typeface="Livvic"/>
                <a:sym typeface="Livvic"/>
              </a:rPr>
              <a:t>Ngôn ngữ: Kotlin</a:t>
            </a:r>
          </a:p>
          <a:p>
            <a:pPr algn="ctr" marL="777248" indent="-388624" lvl="1">
              <a:lnSpc>
                <a:spcPts val="5040"/>
              </a:lnSpc>
              <a:buFont typeface="Arial"/>
              <a:buChar char="•"/>
            </a:pPr>
            <a:r>
              <a:rPr lang="en-US" sz="3600">
                <a:solidFill>
                  <a:srgbClr val="093362"/>
                </a:solidFill>
                <a:latin typeface="Livvic"/>
                <a:ea typeface="Livvic"/>
                <a:cs typeface="Livvic"/>
                <a:sym typeface="Livvic"/>
              </a:rPr>
              <a:t>Giao diện: Android XML + ViewBinding (ActivityMainBinding)</a:t>
            </a:r>
          </a:p>
          <a:p>
            <a:pPr algn="ctr" marL="777248" indent="-388624" lvl="1">
              <a:lnSpc>
                <a:spcPts val="5040"/>
              </a:lnSpc>
              <a:buFont typeface="Arial"/>
              <a:buChar char="•"/>
            </a:pPr>
            <a:r>
              <a:rPr lang="en-US" sz="3600">
                <a:solidFill>
                  <a:srgbClr val="093362"/>
                </a:solidFill>
                <a:latin typeface="Livvic"/>
                <a:ea typeface="Livvic"/>
                <a:cs typeface="Livvic"/>
                <a:sym typeface="Livvic"/>
              </a:rPr>
              <a:t>API thời tiết: OpenWeatherMap</a:t>
            </a:r>
          </a:p>
          <a:p>
            <a:pPr algn="ctr" marL="777248" indent="-388624" lvl="1">
              <a:lnSpc>
                <a:spcPts val="5040"/>
              </a:lnSpc>
              <a:buFont typeface="Arial"/>
              <a:buChar char="•"/>
            </a:pPr>
            <a:r>
              <a:rPr lang="en-US" sz="3600">
                <a:solidFill>
                  <a:srgbClr val="093362"/>
                </a:solidFill>
                <a:latin typeface="Livvic"/>
                <a:ea typeface="Livvic"/>
                <a:cs typeface="Livvic"/>
                <a:sym typeface="Livvic"/>
              </a:rPr>
              <a:t>Biểu đồ: MPAndroidChart</a:t>
            </a:r>
          </a:p>
          <a:p>
            <a:pPr algn="ctr" marL="777248" indent="-388624" lvl="1">
              <a:lnSpc>
                <a:spcPts val="5040"/>
              </a:lnSpc>
              <a:buFont typeface="Arial"/>
              <a:buChar char="•"/>
            </a:pPr>
            <a:r>
              <a:rPr lang="en-US" sz="3600">
                <a:solidFill>
                  <a:srgbClr val="093362"/>
                </a:solidFill>
                <a:latin typeface="Livvic"/>
                <a:ea typeface="Livvic"/>
                <a:cs typeface="Livvic"/>
                <a:sym typeface="Livvic"/>
              </a:rPr>
              <a:t>Xác thực người dùng: Firebase Authentication</a:t>
            </a:r>
          </a:p>
          <a:p>
            <a:pPr algn="ctr" marL="777248" indent="-388624" lvl="1">
              <a:lnSpc>
                <a:spcPts val="5040"/>
              </a:lnSpc>
              <a:buFont typeface="Arial"/>
              <a:buChar char="•"/>
            </a:pPr>
            <a:r>
              <a:rPr lang="en-US" sz="3600">
                <a:solidFill>
                  <a:srgbClr val="093362"/>
                </a:solidFill>
                <a:latin typeface="Livvic"/>
                <a:ea typeface="Livvic"/>
                <a:cs typeface="Livvic"/>
                <a:sym typeface="Livvic"/>
              </a:rPr>
              <a:t>Cơ sở dữ liệu: Firebase Realtime Database (lưu lịch sử tìm kiếm)</a:t>
            </a:r>
          </a:p>
          <a:p>
            <a:pPr algn="ctr" marL="0" indent="0" lvl="1">
              <a:lnSpc>
                <a:spcPts val="5320"/>
              </a:lnSpc>
              <a:spcBef>
                <a:spcPct val="0"/>
              </a:spcBef>
            </a:pPr>
          </a:p>
        </p:txBody>
      </p:sp>
      <p:sp>
        <p:nvSpPr>
          <p:cNvPr name="TextBox 5" id="5"/>
          <p:cNvSpPr txBox="true"/>
          <p:nvPr/>
        </p:nvSpPr>
        <p:spPr>
          <a:xfrm rot="0">
            <a:off x="868279" y="448161"/>
            <a:ext cx="7580770" cy="1237279"/>
          </a:xfrm>
          <a:prstGeom prst="rect">
            <a:avLst/>
          </a:prstGeom>
        </p:spPr>
        <p:txBody>
          <a:bodyPr anchor="t" rtlCol="false" tIns="0" lIns="0" bIns="0" rIns="0">
            <a:spAutoFit/>
          </a:bodyPr>
          <a:lstStyle/>
          <a:p>
            <a:pPr algn="ctr">
              <a:lnSpc>
                <a:spcPts val="4743"/>
              </a:lnSpc>
            </a:pPr>
            <a:r>
              <a:rPr lang="en-US" sz="4696">
                <a:solidFill>
                  <a:srgbClr val="093362"/>
                </a:solidFill>
                <a:latin typeface="Bobby Jones"/>
                <a:ea typeface="Bobby Jones"/>
                <a:cs typeface="Bobby Jones"/>
                <a:sym typeface="Bobby Jones"/>
              </a:rPr>
              <a:t>2. NỀN TẢNG VÀ CÔNG NGHỆ SỬ DỤNG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7665" y="2829442"/>
            <a:ext cx="19203330" cy="4628115"/>
            <a:chOff x="0" y="0"/>
            <a:chExt cx="5057667" cy="1218928"/>
          </a:xfrm>
        </p:grpSpPr>
        <p:sp>
          <p:nvSpPr>
            <p:cNvPr name="Freeform 3" id="3"/>
            <p:cNvSpPr/>
            <p:nvPr/>
          </p:nvSpPr>
          <p:spPr>
            <a:xfrm flipH="false" flipV="false" rot="0">
              <a:off x="0" y="0"/>
              <a:ext cx="5057667" cy="1218928"/>
            </a:xfrm>
            <a:custGeom>
              <a:avLst/>
              <a:gdLst/>
              <a:ahLst/>
              <a:cxnLst/>
              <a:rect r="r" b="b" t="t" l="l"/>
              <a:pathLst>
                <a:path h="1218928" w="5057667">
                  <a:moveTo>
                    <a:pt x="0" y="0"/>
                  </a:moveTo>
                  <a:lnTo>
                    <a:pt x="5057667" y="0"/>
                  </a:lnTo>
                  <a:lnTo>
                    <a:pt x="5057667" y="1218928"/>
                  </a:lnTo>
                  <a:lnTo>
                    <a:pt x="0" y="1218928"/>
                  </a:lnTo>
                  <a:close/>
                </a:path>
              </a:pathLst>
            </a:custGeom>
            <a:solidFill>
              <a:srgbClr val="093362"/>
            </a:solidFill>
          </p:spPr>
        </p:sp>
        <p:sp>
          <p:nvSpPr>
            <p:cNvPr name="TextBox 4" id="4"/>
            <p:cNvSpPr txBox="true"/>
            <p:nvPr/>
          </p:nvSpPr>
          <p:spPr>
            <a:xfrm>
              <a:off x="0" y="-47625"/>
              <a:ext cx="5057667" cy="126655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036139" y="138348"/>
            <a:ext cx="10010304" cy="1001030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93362"/>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324435" y="426644"/>
            <a:ext cx="9433712" cy="943371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579"/>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8737568" y="839794"/>
            <a:ext cx="8607446" cy="8607411"/>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35004" t="0" r="-15371" b="0"/>
              </a:stretch>
            </a:blipFill>
          </p:spPr>
        </p:sp>
      </p:grpSp>
      <p:sp>
        <p:nvSpPr>
          <p:cNvPr name="TextBox 13" id="13"/>
          <p:cNvSpPr txBox="true"/>
          <p:nvPr/>
        </p:nvSpPr>
        <p:spPr>
          <a:xfrm rot="0">
            <a:off x="1028700" y="3805663"/>
            <a:ext cx="7141867" cy="2818549"/>
          </a:xfrm>
          <a:prstGeom prst="rect">
            <a:avLst/>
          </a:prstGeom>
        </p:spPr>
        <p:txBody>
          <a:bodyPr anchor="t" rtlCol="false" tIns="0" lIns="0" bIns="0" rIns="0">
            <a:spAutoFit/>
          </a:bodyPr>
          <a:lstStyle/>
          <a:p>
            <a:pPr algn="ctr">
              <a:lnSpc>
                <a:spcPts val="7246"/>
              </a:lnSpc>
            </a:pPr>
            <a:r>
              <a:rPr lang="en-US" sz="7470">
                <a:solidFill>
                  <a:srgbClr val="FFFFFF"/>
                </a:solidFill>
                <a:latin typeface="Bobby Jones"/>
                <a:ea typeface="Bobby Jones"/>
                <a:cs typeface="Bobby Jones"/>
                <a:sym typeface="Bobby Jones"/>
              </a:rPr>
              <a:t>Phân tích và thiết kế hệ thống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93362"/>
        </a:solidFill>
      </p:bgPr>
    </p:bg>
    <p:spTree>
      <p:nvGrpSpPr>
        <p:cNvPr id="1" name=""/>
        <p:cNvGrpSpPr/>
        <p:nvPr/>
      </p:nvGrpSpPr>
      <p:grpSpPr>
        <a:xfrm>
          <a:off x="0" y="0"/>
          <a:ext cx="0" cy="0"/>
          <a:chOff x="0" y="0"/>
          <a:chExt cx="0" cy="0"/>
        </a:xfrm>
      </p:grpSpPr>
      <p:sp>
        <p:nvSpPr>
          <p:cNvPr name="Freeform 2" id="2"/>
          <p:cNvSpPr/>
          <p:nvPr/>
        </p:nvSpPr>
        <p:spPr>
          <a:xfrm flipH="false" flipV="false" rot="0">
            <a:off x="8725852" y="4348597"/>
            <a:ext cx="8691725" cy="5834320"/>
          </a:xfrm>
          <a:custGeom>
            <a:avLst/>
            <a:gdLst/>
            <a:ahLst/>
            <a:cxnLst/>
            <a:rect r="r" b="b" t="t" l="l"/>
            <a:pathLst>
              <a:path h="5834320" w="8691725">
                <a:moveTo>
                  <a:pt x="0" y="0"/>
                </a:moveTo>
                <a:lnTo>
                  <a:pt x="8691725" y="0"/>
                </a:lnTo>
                <a:lnTo>
                  <a:pt x="8691725" y="5834320"/>
                </a:lnTo>
                <a:lnTo>
                  <a:pt x="0" y="5834320"/>
                </a:lnTo>
                <a:lnTo>
                  <a:pt x="0" y="0"/>
                </a:lnTo>
                <a:close/>
              </a:path>
            </a:pathLst>
          </a:custGeom>
          <a:blipFill>
            <a:blip r:embed="rId2"/>
            <a:stretch>
              <a:fillRect l="0" t="0" r="0" b="0"/>
            </a:stretch>
          </a:blipFill>
        </p:spPr>
      </p:sp>
      <p:sp>
        <p:nvSpPr>
          <p:cNvPr name="TextBox 3" id="3"/>
          <p:cNvSpPr txBox="true"/>
          <p:nvPr/>
        </p:nvSpPr>
        <p:spPr>
          <a:xfrm rot="0">
            <a:off x="-225047" y="167757"/>
            <a:ext cx="9581079" cy="4780915"/>
          </a:xfrm>
          <a:prstGeom prst="rect">
            <a:avLst/>
          </a:prstGeom>
        </p:spPr>
        <p:txBody>
          <a:bodyPr anchor="t" rtlCol="false" tIns="0" lIns="0" bIns="0" rIns="0">
            <a:spAutoFit/>
          </a:bodyPr>
          <a:lstStyle/>
          <a:p>
            <a:pPr algn="ctr">
              <a:lnSpc>
                <a:spcPts val="4759"/>
              </a:lnSpc>
            </a:pPr>
            <a:r>
              <a:rPr lang="en-US" sz="3399">
                <a:solidFill>
                  <a:srgbClr val="FFFFFF"/>
                </a:solidFill>
                <a:latin typeface="Noto Serif Display"/>
                <a:ea typeface="Noto Serif Display"/>
                <a:cs typeface="Noto Serif Display"/>
                <a:sym typeface="Noto Serif Display"/>
              </a:rPr>
              <a:t>Y</a:t>
            </a:r>
            <a:r>
              <a:rPr lang="en-US" sz="3399">
                <a:solidFill>
                  <a:srgbClr val="FFFFFF"/>
                </a:solidFill>
                <a:latin typeface="Noto Serif Display"/>
                <a:ea typeface="Noto Serif Display"/>
                <a:cs typeface="Noto Serif Display"/>
                <a:sym typeface="Noto Serif Display"/>
              </a:rPr>
              <a:t>êu cầu chức năng</a:t>
            </a:r>
          </a:p>
          <a:p>
            <a:pPr algn="ctr">
              <a:lnSpc>
                <a:spcPts val="4759"/>
              </a:lnSpc>
            </a:pPr>
            <a:r>
              <a:rPr lang="en-US" sz="3399">
                <a:solidFill>
                  <a:srgbClr val="FFFFFF"/>
                </a:solidFill>
                <a:latin typeface="Noto Serif Display"/>
                <a:ea typeface="Noto Serif Display"/>
                <a:cs typeface="Noto Serif Display"/>
                <a:sym typeface="Noto Serif Display"/>
              </a:rPr>
              <a:t>Người dùng có thể:</a:t>
            </a:r>
          </a:p>
          <a:p>
            <a:pPr algn="ctr" marL="1468119" indent="-489373" lvl="2">
              <a:lnSpc>
                <a:spcPts val="4759"/>
              </a:lnSpc>
              <a:buFont typeface="Arial"/>
              <a:buChar char="⚬"/>
            </a:pPr>
            <a:r>
              <a:rPr lang="en-US" sz="3399">
                <a:solidFill>
                  <a:srgbClr val="FFFFFF"/>
                </a:solidFill>
                <a:latin typeface="Noto Serif Display"/>
                <a:ea typeface="Noto Serif Display"/>
                <a:cs typeface="Noto Serif Display"/>
                <a:sym typeface="Noto Serif Display"/>
              </a:rPr>
              <a:t>Đăng ký, đăng nhập tài khoản</a:t>
            </a:r>
          </a:p>
          <a:p>
            <a:pPr algn="ctr" marL="1468119" indent="-489373" lvl="2">
              <a:lnSpc>
                <a:spcPts val="4759"/>
              </a:lnSpc>
              <a:buFont typeface="Arial"/>
              <a:buChar char="⚬"/>
            </a:pPr>
            <a:r>
              <a:rPr lang="en-US" sz="3399">
                <a:solidFill>
                  <a:srgbClr val="FFFFFF"/>
                </a:solidFill>
                <a:latin typeface="Noto Serif Display"/>
                <a:ea typeface="Noto Serif Display"/>
                <a:cs typeface="Noto Serif Display"/>
                <a:sym typeface="Noto Serif Display"/>
              </a:rPr>
              <a:t>Nhập tên thành phố để tra cứu thời tiết</a:t>
            </a:r>
          </a:p>
          <a:p>
            <a:pPr algn="ctr" marL="1468119" indent="-489373" lvl="2">
              <a:lnSpc>
                <a:spcPts val="4759"/>
              </a:lnSpc>
              <a:buFont typeface="Arial"/>
              <a:buChar char="⚬"/>
            </a:pPr>
            <a:r>
              <a:rPr lang="en-US" sz="3399">
                <a:solidFill>
                  <a:srgbClr val="FFFFFF"/>
                </a:solidFill>
                <a:latin typeface="Noto Serif Display"/>
                <a:ea typeface="Noto Serif Display"/>
                <a:cs typeface="Noto Serif Display"/>
                <a:sym typeface="Noto Serif Display"/>
              </a:rPr>
              <a:t>Xem thời tiết hiện tại và dự báo 5 ngày</a:t>
            </a:r>
          </a:p>
          <a:p>
            <a:pPr algn="ctr" marL="1468119" indent="-489373" lvl="2">
              <a:lnSpc>
                <a:spcPts val="4759"/>
              </a:lnSpc>
              <a:buFont typeface="Arial"/>
              <a:buChar char="⚬"/>
            </a:pPr>
            <a:r>
              <a:rPr lang="en-US" sz="3399">
                <a:solidFill>
                  <a:srgbClr val="FFFFFF"/>
                </a:solidFill>
                <a:latin typeface="Noto Serif Display"/>
                <a:ea typeface="Noto Serif Display"/>
                <a:cs typeface="Noto Serif Display"/>
                <a:sym typeface="Noto Serif Display"/>
              </a:rPr>
              <a:t>Xem biểu đồ lượng mưa mỗi 4 giờ</a:t>
            </a:r>
          </a:p>
          <a:p>
            <a:pPr algn="ctr" marL="1468119" indent="-489373" lvl="2">
              <a:lnSpc>
                <a:spcPts val="4759"/>
              </a:lnSpc>
              <a:buFont typeface="Arial"/>
              <a:buChar char="⚬"/>
            </a:pPr>
            <a:r>
              <a:rPr lang="en-US" sz="3399">
                <a:solidFill>
                  <a:srgbClr val="FFFFFF"/>
                </a:solidFill>
                <a:latin typeface="Noto Serif Display"/>
                <a:ea typeface="Noto Serif Display"/>
                <a:cs typeface="Noto Serif Display"/>
                <a:sym typeface="Noto Serif Display"/>
              </a:rPr>
              <a:t>Xem lại lịch sử các thành phố đã tra cứu</a:t>
            </a:r>
          </a:p>
          <a:p>
            <a:pPr algn="ctr">
              <a:lnSpc>
                <a:spcPts val="4759"/>
              </a:lnSpc>
            </a:pPr>
          </a:p>
        </p:txBody>
      </p:sp>
      <p:sp>
        <p:nvSpPr>
          <p:cNvPr name="TextBox 4" id="4"/>
          <p:cNvSpPr txBox="true"/>
          <p:nvPr/>
        </p:nvSpPr>
        <p:spPr>
          <a:xfrm rot="0">
            <a:off x="8725852" y="167757"/>
            <a:ext cx="9562148" cy="4180840"/>
          </a:xfrm>
          <a:prstGeom prst="rect">
            <a:avLst/>
          </a:prstGeom>
        </p:spPr>
        <p:txBody>
          <a:bodyPr anchor="t" rtlCol="false" tIns="0" lIns="0" bIns="0" rIns="0">
            <a:spAutoFit/>
          </a:bodyPr>
          <a:lstStyle/>
          <a:p>
            <a:pPr algn="ctr">
              <a:lnSpc>
                <a:spcPts val="4759"/>
              </a:lnSpc>
            </a:pPr>
            <a:r>
              <a:rPr lang="en-US" sz="3399">
                <a:solidFill>
                  <a:srgbClr val="FFFFFF"/>
                </a:solidFill>
                <a:latin typeface="Noto Serif Display"/>
                <a:ea typeface="Noto Serif Display"/>
                <a:cs typeface="Noto Serif Display"/>
                <a:sym typeface="Noto Serif Display"/>
              </a:rPr>
              <a:t>Yêu cầu phi c</a:t>
            </a:r>
            <a:r>
              <a:rPr lang="en-US" sz="3399">
                <a:solidFill>
                  <a:srgbClr val="FFFFFF"/>
                </a:solidFill>
                <a:latin typeface="Noto Serif Display"/>
                <a:ea typeface="Noto Serif Display"/>
                <a:cs typeface="Noto Serif Display"/>
                <a:sym typeface="Noto Serif Display"/>
              </a:rPr>
              <a:t>hức năng</a:t>
            </a:r>
          </a:p>
          <a:p>
            <a:pPr algn="ctr">
              <a:lnSpc>
                <a:spcPts val="4759"/>
              </a:lnSpc>
            </a:pPr>
            <a:r>
              <a:rPr lang="en-US" sz="3399">
                <a:solidFill>
                  <a:srgbClr val="FFFFFF"/>
                </a:solidFill>
                <a:latin typeface="Noto Serif Display"/>
                <a:ea typeface="Noto Serif Display"/>
                <a:cs typeface="Noto Serif Display"/>
                <a:sym typeface="Noto Serif Display"/>
              </a:rPr>
              <a:t>Ứng dụng phải:</a:t>
            </a:r>
          </a:p>
          <a:p>
            <a:pPr algn="ctr" marL="1468119" indent="-489373" lvl="2">
              <a:lnSpc>
                <a:spcPts val="4759"/>
              </a:lnSpc>
              <a:buFont typeface="Arial"/>
              <a:buChar char="⚬"/>
            </a:pPr>
            <a:r>
              <a:rPr lang="en-US" sz="3399">
                <a:solidFill>
                  <a:srgbClr val="FFFFFF"/>
                </a:solidFill>
                <a:latin typeface="Noto Serif Display"/>
                <a:ea typeface="Noto Serif Display"/>
                <a:cs typeface="Noto Serif Display"/>
                <a:sym typeface="Noto Serif Display"/>
              </a:rPr>
              <a:t>Hoạt động ổn định trên thiết bị Android</a:t>
            </a:r>
          </a:p>
          <a:p>
            <a:pPr algn="ctr" marL="1468119" indent="-489373" lvl="2">
              <a:lnSpc>
                <a:spcPts val="4759"/>
              </a:lnSpc>
              <a:buFont typeface="Arial"/>
              <a:buChar char="⚬"/>
            </a:pPr>
            <a:r>
              <a:rPr lang="en-US" sz="3399">
                <a:solidFill>
                  <a:srgbClr val="FFFFFF"/>
                </a:solidFill>
                <a:latin typeface="Noto Serif Display"/>
                <a:ea typeface="Noto Serif Display"/>
                <a:cs typeface="Noto Serif Display"/>
                <a:sym typeface="Noto Serif Display"/>
              </a:rPr>
              <a:t>Giao diện trực quan, dễ sử dụng</a:t>
            </a:r>
          </a:p>
          <a:p>
            <a:pPr algn="ctr" marL="1468119" indent="-489373" lvl="2">
              <a:lnSpc>
                <a:spcPts val="4759"/>
              </a:lnSpc>
              <a:buFont typeface="Arial"/>
              <a:buChar char="⚬"/>
            </a:pPr>
            <a:r>
              <a:rPr lang="en-US" sz="3399">
                <a:solidFill>
                  <a:srgbClr val="FFFFFF"/>
                </a:solidFill>
                <a:latin typeface="Noto Serif Display"/>
                <a:ea typeface="Noto Serif Display"/>
                <a:cs typeface="Noto Serif Display"/>
                <a:sym typeface="Noto Serif Display"/>
              </a:rPr>
              <a:t>Phản hồi nhanh khi tra cứu thời tiết</a:t>
            </a:r>
          </a:p>
          <a:p>
            <a:pPr algn="ctr" marL="1468119" indent="-489373" lvl="2">
              <a:lnSpc>
                <a:spcPts val="4759"/>
              </a:lnSpc>
              <a:buFont typeface="Arial"/>
              <a:buChar char="⚬"/>
            </a:pPr>
            <a:r>
              <a:rPr lang="en-US" sz="3399">
                <a:solidFill>
                  <a:srgbClr val="FFFFFF"/>
                </a:solidFill>
                <a:latin typeface="Noto Serif Display"/>
                <a:ea typeface="Noto Serif Display"/>
                <a:cs typeface="Noto Serif Display"/>
                <a:sym typeface="Noto Serif Display"/>
              </a:rPr>
              <a:t>Bảo mật dữ liệu người dùng</a:t>
            </a:r>
          </a:p>
          <a:p>
            <a:pPr algn="ctr">
              <a:lnSpc>
                <a:spcPts val="4759"/>
              </a:lnSpc>
            </a:pPr>
          </a:p>
        </p:txBody>
      </p:sp>
      <p:sp>
        <p:nvSpPr>
          <p:cNvPr name="TextBox 5" id="5"/>
          <p:cNvSpPr txBox="true"/>
          <p:nvPr/>
        </p:nvSpPr>
        <p:spPr>
          <a:xfrm rot="0">
            <a:off x="1467962" y="4679098"/>
            <a:ext cx="6195060" cy="1828165"/>
          </a:xfrm>
          <a:prstGeom prst="rect">
            <a:avLst/>
          </a:prstGeom>
        </p:spPr>
        <p:txBody>
          <a:bodyPr anchor="t" rtlCol="false" tIns="0" lIns="0" bIns="0" rIns="0">
            <a:spAutoFit/>
          </a:bodyPr>
          <a:lstStyle/>
          <a:p>
            <a:pPr algn="ctr">
              <a:lnSpc>
                <a:spcPts val="7279"/>
              </a:lnSpc>
            </a:pPr>
            <a:r>
              <a:rPr lang="en-US" sz="5199" b="true">
                <a:solidFill>
                  <a:srgbClr val="FFFFFF"/>
                </a:solidFill>
                <a:latin typeface="DejaVu Serif Bold"/>
                <a:ea typeface="DejaVu Serif Bold"/>
                <a:cs typeface="DejaVu Serif Bold"/>
                <a:sym typeface="DejaVu Serif Bold"/>
              </a:rPr>
              <a:t>Biểu đồ use case</a:t>
            </a:r>
          </a:p>
          <a:p>
            <a:pPr algn="ctr">
              <a:lnSpc>
                <a:spcPts val="727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7665" y="2829442"/>
            <a:ext cx="19203330" cy="4628115"/>
            <a:chOff x="0" y="0"/>
            <a:chExt cx="5057667" cy="1218928"/>
          </a:xfrm>
        </p:grpSpPr>
        <p:sp>
          <p:nvSpPr>
            <p:cNvPr name="Freeform 3" id="3"/>
            <p:cNvSpPr/>
            <p:nvPr/>
          </p:nvSpPr>
          <p:spPr>
            <a:xfrm flipH="false" flipV="false" rot="0">
              <a:off x="0" y="0"/>
              <a:ext cx="5057667" cy="1218928"/>
            </a:xfrm>
            <a:custGeom>
              <a:avLst/>
              <a:gdLst/>
              <a:ahLst/>
              <a:cxnLst/>
              <a:rect r="r" b="b" t="t" l="l"/>
              <a:pathLst>
                <a:path h="1218928" w="5057667">
                  <a:moveTo>
                    <a:pt x="0" y="0"/>
                  </a:moveTo>
                  <a:lnTo>
                    <a:pt x="5057667" y="0"/>
                  </a:lnTo>
                  <a:lnTo>
                    <a:pt x="5057667" y="1218928"/>
                  </a:lnTo>
                  <a:lnTo>
                    <a:pt x="0" y="1218928"/>
                  </a:lnTo>
                  <a:close/>
                </a:path>
              </a:pathLst>
            </a:custGeom>
            <a:solidFill>
              <a:srgbClr val="093362"/>
            </a:solidFill>
          </p:spPr>
        </p:sp>
        <p:sp>
          <p:nvSpPr>
            <p:cNvPr name="TextBox 4" id="4"/>
            <p:cNvSpPr txBox="true"/>
            <p:nvPr/>
          </p:nvSpPr>
          <p:spPr>
            <a:xfrm>
              <a:off x="0" y="-47625"/>
              <a:ext cx="5057667" cy="126655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036139" y="138348"/>
            <a:ext cx="10010304" cy="1001030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93362"/>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324435" y="426644"/>
            <a:ext cx="9433712" cy="943371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579"/>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a:grpSpLocks noChangeAspect="true"/>
          </p:cNvGrpSpPr>
          <p:nvPr/>
        </p:nvGrpSpPr>
        <p:grpSpPr>
          <a:xfrm rot="0">
            <a:off x="8737568" y="839794"/>
            <a:ext cx="8607446" cy="8607411"/>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5046" t="0" r="-25046" b="0"/>
              </a:stretch>
            </a:blipFill>
          </p:spPr>
        </p:sp>
      </p:grpSp>
      <p:sp>
        <p:nvSpPr>
          <p:cNvPr name="TextBox 13" id="13"/>
          <p:cNvSpPr txBox="true"/>
          <p:nvPr/>
        </p:nvSpPr>
        <p:spPr>
          <a:xfrm rot="0">
            <a:off x="1028700" y="3805663"/>
            <a:ext cx="7141867" cy="1904149"/>
          </a:xfrm>
          <a:prstGeom prst="rect">
            <a:avLst/>
          </a:prstGeom>
        </p:spPr>
        <p:txBody>
          <a:bodyPr anchor="t" rtlCol="false" tIns="0" lIns="0" bIns="0" rIns="0">
            <a:spAutoFit/>
          </a:bodyPr>
          <a:lstStyle/>
          <a:p>
            <a:pPr algn="ctr">
              <a:lnSpc>
                <a:spcPts val="7246"/>
              </a:lnSpc>
            </a:pPr>
            <a:r>
              <a:rPr lang="en-US" sz="7470">
                <a:solidFill>
                  <a:srgbClr val="FFFFFF"/>
                </a:solidFill>
                <a:latin typeface="Bobby Jones"/>
                <a:ea typeface="Bobby Jones"/>
                <a:cs typeface="Bobby Jones"/>
                <a:sym typeface="Bobby Jones"/>
              </a:rPr>
              <a:t>Giao diện ứng dụng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DAGkidNJxhs</dc:identifier>
  <dcterms:modified xsi:type="dcterms:W3CDTF">2011-08-01T06:04:30Z</dcterms:modified>
  <cp:revision>1</cp:revision>
  <dc:title>Weather Patterns and Climate Presentation in Blue White Illustrative Style</dc:title>
</cp:coreProperties>
</file>